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sldIdLst>
    <p:sldId id="256" r:id="rId2"/>
    <p:sldId id="293" r:id="rId3"/>
    <p:sldId id="294" r:id="rId4"/>
    <p:sldId id="320" r:id="rId5"/>
    <p:sldId id="321"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275" r:id="rId24"/>
    <p:sldId id="276" r:id="rId25"/>
    <p:sldId id="277" r:id="rId26"/>
    <p:sldId id="285" r:id="rId27"/>
    <p:sldId id="286" r:id="rId28"/>
    <p:sldId id="287" r:id="rId29"/>
    <p:sldId id="288" r:id="rId30"/>
    <p:sldId id="289" r:id="rId31"/>
    <p:sldId id="290" r:id="rId32"/>
    <p:sldId id="312" r:id="rId33"/>
    <p:sldId id="313" r:id="rId34"/>
    <p:sldId id="314" r:id="rId35"/>
    <p:sldId id="315" r:id="rId36"/>
    <p:sldId id="316" r:id="rId37"/>
    <p:sldId id="317" r:id="rId38"/>
    <p:sldId id="318" r:id="rId39"/>
    <p:sldId id="319"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1295"/>
  </p:clrMru>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40" autoAdjust="0"/>
  </p:normalViewPr>
  <p:slideViewPr>
    <p:cSldViewPr>
      <p:cViewPr varScale="1">
        <p:scale>
          <a:sx n="86" d="100"/>
          <a:sy n="86" d="100"/>
        </p:scale>
        <p:origin x="-15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3186"/>
    </p:cViewPr>
  </p:sorterViewPr>
  <p:notesViewPr>
    <p:cSldViewPr>
      <p:cViewPr varScale="1">
        <p:scale>
          <a:sx n="45" d="100"/>
          <a:sy n="45" d="100"/>
        </p:scale>
        <p:origin x="-201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DFC0549-66E5-4498-8B63-D1D47DDD92E2}" type="datetimeFigureOut">
              <a:rPr lang="sl-SI"/>
              <a:pPr>
                <a:defRPr/>
              </a:pPr>
              <a:t>12.4.2014</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smtClean="0"/>
              <a:t>Kliknite, če želite urediti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F0F28DA-BA97-4A50-AA2F-5E097938BB6C}" type="slidenum">
              <a:rPr lang="sl-SI"/>
              <a:pPr>
                <a:defRPr/>
              </a:pPr>
              <a:t>‹#›</a:t>
            </a:fld>
            <a:endParaRPr 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grada stranske slike 1"/>
          <p:cNvSpPr>
            <a:spLocks noGrp="1" noRot="1" noChangeAspect="1" noTextEdit="1"/>
          </p:cNvSpPr>
          <p:nvPr>
            <p:ph type="sldImg"/>
          </p:nvPr>
        </p:nvSpPr>
        <p:spPr bwMode="auto">
          <a:noFill/>
          <a:ln>
            <a:solidFill>
              <a:srgbClr val="000000"/>
            </a:solidFill>
            <a:miter lim="800000"/>
            <a:headEnd/>
            <a:tailEnd/>
          </a:ln>
        </p:spPr>
      </p:sp>
      <p:sp>
        <p:nvSpPr>
          <p:cNvPr id="9219" name="Ograda opomb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220" name="Ograda številke diapozitiva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C4C2365-2CE7-4FDD-AB59-38A0F49611EE}" type="slidenum">
              <a:rPr lang="sl-SI" smtClean="0"/>
              <a:pPr fontAlgn="base">
                <a:spcBef>
                  <a:spcPct val="0"/>
                </a:spcBef>
                <a:spcAft>
                  <a:spcPct val="0"/>
                </a:spcAft>
                <a:defRPr/>
              </a:pPr>
              <a:t>1</a:t>
            </a:fld>
            <a:endParaRPr lang="sl-SI"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Š GRM">
    <p:spTree>
      <p:nvGrpSpPr>
        <p:cNvPr id="1" name=""/>
        <p:cNvGrpSpPr/>
        <p:nvPr/>
      </p:nvGrpSpPr>
      <p:grpSpPr>
        <a:xfrm>
          <a:off x="0" y="0"/>
          <a:ext cx="0" cy="0"/>
          <a:chOff x="0" y="0"/>
          <a:chExt cx="0" cy="0"/>
        </a:xfrm>
      </p:grpSpPr>
      <p:pic>
        <p:nvPicPr>
          <p:cNvPr id="4" name="Slika 6"/>
          <p:cNvPicPr>
            <a:picLocks noChangeAspect="1"/>
          </p:cNvPicPr>
          <p:nvPr userDrawn="1"/>
        </p:nvPicPr>
        <p:blipFill>
          <a:blip r:embed="rId2" cstate="print"/>
          <a:srcRect/>
          <a:stretch>
            <a:fillRect/>
          </a:stretch>
        </p:blipFill>
        <p:spPr bwMode="auto">
          <a:xfrm>
            <a:off x="611188" y="981075"/>
            <a:ext cx="1552575" cy="1528763"/>
          </a:xfrm>
          <a:prstGeom prst="rect">
            <a:avLst/>
          </a:prstGeom>
          <a:noFill/>
          <a:ln w="9525">
            <a:noFill/>
            <a:miter lim="800000"/>
            <a:headEnd/>
            <a:tailEnd/>
          </a:ln>
        </p:spPr>
      </p:pic>
      <p:sp>
        <p:nvSpPr>
          <p:cNvPr id="2" name="Naslov 1"/>
          <p:cNvSpPr>
            <a:spLocks noGrp="1"/>
          </p:cNvSpPr>
          <p:nvPr>
            <p:ph type="ctrTitle"/>
          </p:nvPr>
        </p:nvSpPr>
        <p:spPr>
          <a:xfrm>
            <a:off x="2285984" y="1000108"/>
            <a:ext cx="6272202" cy="1470025"/>
          </a:xfrm>
        </p:spPr>
        <p:txBody>
          <a:bodyPr>
            <a:normAutofit/>
          </a:bodyPr>
          <a:lstStyle>
            <a:lvl1pPr algn="ctr">
              <a:defRPr sz="4400"/>
            </a:lvl1pPr>
          </a:lstStyle>
          <a:p>
            <a:endParaRPr lang="sl-SI" dirty="0"/>
          </a:p>
        </p:txBody>
      </p:sp>
      <p:sp>
        <p:nvSpPr>
          <p:cNvPr id="3" name="Podnaslov 2"/>
          <p:cNvSpPr>
            <a:spLocks noGrp="1"/>
          </p:cNvSpPr>
          <p:nvPr>
            <p:ph type="subTitle" idx="1"/>
          </p:nvPr>
        </p:nvSpPr>
        <p:spPr>
          <a:xfrm>
            <a:off x="2285984" y="3143248"/>
            <a:ext cx="6286544" cy="82390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sl-SI" dirty="0"/>
          </a:p>
        </p:txBody>
      </p:sp>
      <p:sp>
        <p:nvSpPr>
          <p:cNvPr id="5" name="Ograda noge 4"/>
          <p:cNvSpPr>
            <a:spLocks noGrp="1"/>
          </p:cNvSpPr>
          <p:nvPr>
            <p:ph type="ftr" sz="quarter" idx="10"/>
          </p:nvPr>
        </p:nvSpPr>
        <p:spPr>
          <a:xfrm>
            <a:off x="0" y="5500688"/>
            <a:ext cx="9144000" cy="1357312"/>
          </a:xfrm>
          <a:solidFill>
            <a:schemeClr val="bg2">
              <a:lumMod val="90000"/>
              <a:alpha val="25000"/>
            </a:schemeClr>
          </a:solidFill>
        </p:spPr>
        <p:txBody>
          <a:bodyPr/>
          <a:lstStyle>
            <a:lvl1pPr>
              <a:defRPr sz="2000"/>
            </a:lvl1pPr>
          </a:lstStyle>
          <a:p>
            <a:pPr>
              <a:defRPr/>
            </a:pPr>
            <a:r>
              <a:rPr lang="en-US" smtClean="0"/>
              <a:t>GRM PRIMARY SCHOOL, NOVO MESTO</a:t>
            </a:r>
            <a:endParaRPr lang="sl-SI" dirty="0"/>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pic>
        <p:nvPicPr>
          <p:cNvPr id="4" name="Slika 6"/>
          <p:cNvPicPr>
            <a:picLocks noChangeAspect="1"/>
          </p:cNvPicPr>
          <p:nvPr userDrawn="1"/>
        </p:nvPicPr>
        <p:blipFill>
          <a:blip r:embed="rId2" cstate="print"/>
          <a:srcRect/>
          <a:stretch>
            <a:fillRect/>
          </a:stretch>
        </p:blipFill>
        <p:spPr bwMode="auto">
          <a:xfrm>
            <a:off x="395288" y="5529263"/>
            <a:ext cx="1336675" cy="1316037"/>
          </a:xfrm>
          <a:prstGeom prst="rect">
            <a:avLst/>
          </a:prstGeom>
          <a:noFill/>
          <a:ln w="9525">
            <a:noFill/>
            <a:miter lim="800000"/>
            <a:headEnd/>
            <a:tailEnd/>
          </a:ln>
        </p:spPr>
      </p:pic>
      <p:sp>
        <p:nvSpPr>
          <p:cNvPr id="2" name="Naslov 1"/>
          <p:cNvSpPr>
            <a:spLocks noGrp="1"/>
          </p:cNvSpPr>
          <p:nvPr>
            <p:ph type="title"/>
          </p:nvPr>
        </p:nvSpPr>
        <p:spPr>
          <a:xfrm>
            <a:off x="457200" y="273050"/>
            <a:ext cx="8258204" cy="1162050"/>
          </a:xfrm>
        </p:spPr>
        <p:txBody>
          <a:bodyPr anchor="b">
            <a:noAutofit/>
          </a:bodyPr>
          <a:lstStyle>
            <a:lvl1pPr algn="l">
              <a:defRPr lang="sl-SI" sz="3200" kern="1200" dirty="0">
                <a:solidFill>
                  <a:schemeClr val="tx1"/>
                </a:solidFill>
                <a:latin typeface="+mn-lt"/>
                <a:ea typeface="+mn-ea"/>
                <a:cs typeface="+mn-cs"/>
              </a:defRPr>
            </a:lvl1pPr>
          </a:lstStyle>
          <a:p>
            <a:endParaRPr lang="sl-SI" dirty="0"/>
          </a:p>
        </p:txBody>
      </p:sp>
      <p:sp>
        <p:nvSpPr>
          <p:cNvPr id="3" name="Ograda vsebine 2"/>
          <p:cNvSpPr>
            <a:spLocks noGrp="1"/>
          </p:cNvSpPr>
          <p:nvPr>
            <p:ph idx="1"/>
          </p:nvPr>
        </p:nvSpPr>
        <p:spPr>
          <a:xfrm>
            <a:off x="428596" y="1500173"/>
            <a:ext cx="8258204" cy="40005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sl-SI" dirty="0"/>
          </a:p>
        </p:txBody>
      </p:sp>
      <p:sp>
        <p:nvSpPr>
          <p:cNvPr id="5" name="Ograda noge 5"/>
          <p:cNvSpPr>
            <a:spLocks noGrp="1"/>
          </p:cNvSpPr>
          <p:nvPr>
            <p:ph type="ftr" sz="quarter" idx="10"/>
          </p:nvPr>
        </p:nvSpPr>
        <p:spPr>
          <a:xfrm>
            <a:off x="0" y="5500688"/>
            <a:ext cx="9144000" cy="1357312"/>
          </a:xfrm>
          <a:solidFill>
            <a:schemeClr val="bg2">
              <a:lumMod val="90000"/>
              <a:alpha val="25000"/>
            </a:schemeClr>
          </a:solidFill>
        </p:spPr>
        <p:txBody>
          <a:bodyPr/>
          <a:lstStyle>
            <a:lvl1pPr>
              <a:defRPr sz="2400"/>
            </a:lvl1pPr>
          </a:lstStyle>
          <a:p>
            <a:pPr>
              <a:defRPr/>
            </a:pPr>
            <a:r>
              <a:rPr lang="en-US" smtClean="0"/>
              <a:t>GRM PRIMARY SCHOOL, NOVO MESTO</a:t>
            </a:r>
            <a:endParaRPr lang="sl-SI"/>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alpha val="0"/>
              </a:srgbClr>
            </a:gs>
            <a:gs pos="50000">
              <a:srgbClr val="9CB86E"/>
            </a:gs>
            <a:gs pos="100000">
              <a:srgbClr val="156B13"/>
            </a:gs>
          </a:gsLst>
          <a:lin ang="17400000" scaled="0"/>
          <a:tileRect/>
        </a:gradFill>
        <a:effectLst/>
      </p:bgPr>
    </p:bg>
    <p:spTree>
      <p:nvGrpSpPr>
        <p:cNvPr id="1" name=""/>
        <p:cNvGrpSpPr/>
        <p:nvPr/>
      </p:nvGrpSpPr>
      <p:grpSpPr>
        <a:xfrm>
          <a:off x="0" y="0"/>
          <a:ext cx="0" cy="0"/>
          <a:chOff x="0" y="0"/>
          <a:chExt cx="0" cy="0"/>
        </a:xfrm>
      </p:grpSpPr>
      <p:sp>
        <p:nvSpPr>
          <p:cNvPr id="1026" name="Ograda naslova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1027" name="Ograda besedila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tx1">
                    <a:tint val="75000"/>
                  </a:schemeClr>
                </a:solidFill>
                <a:latin typeface="+mn-lt"/>
                <a:cs typeface="+mn-cs"/>
              </a:defRPr>
            </a:lvl1pPr>
          </a:lstStyle>
          <a:p>
            <a:pPr>
              <a:defRPr/>
            </a:pPr>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GRM PRIMARY SCHOOL, NOVO MESTO</a:t>
            </a:r>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297A69C-DB78-40AC-89BF-4E583C88426D}"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Lst>
  <p:transition>
    <p:wedge/>
  </p:transition>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file:///C:\Users\Uporabnik\Documents\kitajska\&#353;portniki%20z%20vidnej&#353;o%20mednarodno%20kariero\olimpijci\Tina%20Maze%20-%20the%20BEST%20SEASON%20of%20the%20alpine%20skier%20in%20HISTORY%20(all%202012-13%20races).mp4" TargetMode="Externa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slov 3"/>
          <p:cNvSpPr>
            <a:spLocks noGrp="1"/>
          </p:cNvSpPr>
          <p:nvPr>
            <p:ph type="ctrTitle"/>
          </p:nvPr>
        </p:nvSpPr>
        <p:spPr>
          <a:xfrm>
            <a:off x="2286000" y="1000125"/>
            <a:ext cx="6272213" cy="1470025"/>
          </a:xfrm>
        </p:spPr>
        <p:txBody>
          <a:bodyPr>
            <a:noAutofit/>
          </a:bodyPr>
          <a:lstStyle/>
          <a:p>
            <a:pPr eaLnBrk="1" hangingPunct="1"/>
            <a:r>
              <a:rPr lang="sl-SI" sz="6000" b="1" dirty="0" smtClean="0">
                <a:solidFill>
                  <a:srgbClr val="FFC000"/>
                </a:solidFill>
                <a:effectLst>
                  <a:outerShdw blurRad="38100" dist="38100" dir="2700000" algn="tl">
                    <a:srgbClr val="000000">
                      <a:alpha val="43137"/>
                    </a:srgbClr>
                  </a:outerShdw>
                </a:effectLst>
              </a:rPr>
              <a:t/>
            </a:r>
            <a:br>
              <a:rPr lang="sl-SI" sz="6000" b="1" dirty="0" smtClean="0">
                <a:solidFill>
                  <a:srgbClr val="FFC000"/>
                </a:solidFill>
                <a:effectLst>
                  <a:outerShdw blurRad="38100" dist="38100" dir="2700000" algn="tl">
                    <a:srgbClr val="000000">
                      <a:alpha val="43137"/>
                    </a:srgbClr>
                  </a:outerShdw>
                </a:effectLst>
              </a:rPr>
            </a:br>
            <a:r>
              <a:rPr lang="sl-SI" sz="6000" b="1" dirty="0" smtClean="0">
                <a:solidFill>
                  <a:srgbClr val="FFC000"/>
                </a:solidFill>
                <a:effectLst>
                  <a:outerShdw blurRad="38100" dist="38100" dir="2700000" algn="tl">
                    <a:srgbClr val="000000">
                      <a:alpha val="43137"/>
                    </a:srgbClr>
                  </a:outerShdw>
                </a:effectLst>
              </a:rPr>
              <a:t/>
            </a:r>
            <a:br>
              <a:rPr lang="sl-SI" sz="6000" b="1" dirty="0" smtClean="0">
                <a:solidFill>
                  <a:srgbClr val="FFC000"/>
                </a:solidFill>
                <a:effectLst>
                  <a:outerShdw blurRad="38100" dist="38100" dir="2700000" algn="tl">
                    <a:srgbClr val="000000">
                      <a:alpha val="43137"/>
                    </a:srgbClr>
                  </a:outerShdw>
                </a:effectLst>
              </a:rPr>
            </a:br>
            <a:endParaRPr lang="en-GB" sz="6000" b="1" i="1" dirty="0" smtClean="0">
              <a:solidFill>
                <a:srgbClr val="FFC000"/>
              </a:solidFill>
              <a:effectLst>
                <a:outerShdw blurRad="38100" dist="38100" dir="2700000" algn="tl">
                  <a:srgbClr val="000000">
                    <a:alpha val="43137"/>
                  </a:srgbClr>
                </a:outerShdw>
              </a:effectLst>
            </a:endParaRPr>
          </a:p>
        </p:txBody>
      </p:sp>
      <p:sp>
        <p:nvSpPr>
          <p:cNvPr id="5" name="Podnaslov 4"/>
          <p:cNvSpPr>
            <a:spLocks noGrp="1"/>
          </p:cNvSpPr>
          <p:nvPr>
            <p:ph type="subTitle" idx="1"/>
          </p:nvPr>
        </p:nvSpPr>
        <p:spPr>
          <a:xfrm>
            <a:off x="2286000" y="3143250"/>
            <a:ext cx="6286500" cy="823913"/>
          </a:xfrm>
        </p:spPr>
        <p:txBody>
          <a:bodyPr rtlCol="0">
            <a:normAutofit/>
          </a:bodyPr>
          <a:lstStyle/>
          <a:p>
            <a:pPr eaLnBrk="1" fontAlgn="auto" hangingPunct="1">
              <a:spcAft>
                <a:spcPts val="0"/>
              </a:spcAft>
              <a:buFont typeface="Arial" pitchFamily="34" charset="0"/>
              <a:buNone/>
              <a:defRPr/>
            </a:pPr>
            <a:endParaRPr lang="sl-SI" dirty="0"/>
          </a:p>
        </p:txBody>
      </p:sp>
      <p:sp>
        <p:nvSpPr>
          <p:cNvPr id="4" name="Pravokotnik 3"/>
          <p:cNvSpPr/>
          <p:nvPr/>
        </p:nvSpPr>
        <p:spPr>
          <a:xfrm>
            <a:off x="1907704" y="2420888"/>
            <a:ext cx="7071167"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Champions</a:t>
            </a:r>
            <a:r>
              <a:rPr lang="en-GB" sz="5400" b="1" i="1" dirty="0" smtClean="0">
                <a:solidFill>
                  <a:srgbClr val="FFC000"/>
                </a:solidFill>
                <a:effectLst>
                  <a:outerShdw blurRad="38100" dist="38100" dir="2700000" algn="tl">
                    <a:srgbClr val="000000">
                      <a:alpha val="43137"/>
                    </a:srgbClr>
                  </a:outerShdw>
                </a:effectLst>
              </a:rPr>
              <a:t> </a:t>
            </a:r>
            <a:endParaRPr lang="sl-SI" sz="5400" b="1" i="1" dirty="0" smtClean="0">
              <a:solidFill>
                <a:srgbClr val="FFC000"/>
              </a:solidFill>
              <a:effectLst>
                <a:outerShdw blurRad="38100" dist="38100" dir="2700000" algn="tl">
                  <a:srgbClr val="000000">
                    <a:alpha val="43137"/>
                  </a:srgbClr>
                </a:outerShdw>
              </a:effectLst>
            </a:endParaRPr>
          </a:p>
          <a:p>
            <a:pPr algn="ctr"/>
            <a:r>
              <a:rPr lang="sl-SI" sz="5400" b="1" i="1" dirty="0" err="1" smtClean="0">
                <a:solidFill>
                  <a:srgbClr val="FFC000"/>
                </a:solidFill>
                <a:effectLst>
                  <a:outerShdw blurRad="38100" dist="38100" dir="2700000" algn="tl">
                    <a:srgbClr val="000000">
                      <a:alpha val="43137"/>
                    </a:srgbClr>
                  </a:outerShdw>
                </a:effectLst>
              </a:rPr>
              <a:t>from</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Slovenia</a:t>
            </a:r>
            <a:endParaRPr lang="sl-SI" sz="5400"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i="1" dirty="0" err="1" smtClean="0">
                <a:solidFill>
                  <a:srgbClr val="FFC000"/>
                </a:solidFill>
                <a:effectLst>
                  <a:outerShdw blurRad="38100" dist="38100" dir="2700000" algn="tl">
                    <a:srgbClr val="000000">
                      <a:alpha val="43137"/>
                    </a:srgbClr>
                  </a:outerShdw>
                </a:effectLst>
              </a:rPr>
              <a:t>SUMMER</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GAMES</a:t>
            </a:r>
            <a:endParaRPr lang="sl-SI" sz="5400" dirty="0"/>
          </a:p>
        </p:txBody>
      </p:sp>
      <p:graphicFrame>
        <p:nvGraphicFramePr>
          <p:cNvPr id="5" name="Ograda vsebine 4"/>
          <p:cNvGraphicFramePr>
            <a:graphicFrameLocks noGrp="1"/>
          </p:cNvGraphicFramePr>
          <p:nvPr>
            <p:ph idx="1"/>
          </p:nvPr>
        </p:nvGraphicFramePr>
        <p:xfrm>
          <a:off x="428625" y="1500188"/>
          <a:ext cx="8258175" cy="3566160"/>
        </p:xfrm>
        <a:graphic>
          <a:graphicData uri="http://schemas.openxmlformats.org/drawingml/2006/table">
            <a:tbl>
              <a:tblPr firstRow="1" bandRow="1">
                <a:tableStyleId>{93296810-A885-4BE3-A3E7-6D5BEEA58F35}</a:tableStyleId>
              </a:tblPr>
              <a:tblGrid>
                <a:gridCol w="1623095"/>
                <a:gridCol w="3240360"/>
                <a:gridCol w="3394720"/>
              </a:tblGrid>
              <a:tr h="370840">
                <a:tc gridSpan="3">
                  <a:txBody>
                    <a:bodyPr/>
                    <a:lstStyle/>
                    <a:p>
                      <a:pPr algn="ctr"/>
                      <a:r>
                        <a:rPr lang="en-GB" sz="3600" b="1" noProof="0" dirty="0" smtClean="0">
                          <a:effectLst>
                            <a:outerShdw blurRad="38100" dist="38100" dir="2700000" algn="tl">
                              <a:srgbClr val="000000">
                                <a:alpha val="43137"/>
                              </a:srgbClr>
                            </a:outerShdw>
                          </a:effectLst>
                        </a:rPr>
                        <a:t>1928 – AMSTERDAM - NETHERLANDS</a:t>
                      </a:r>
                      <a:endParaRPr lang="en-GB" sz="3600" b="1" noProof="0" dirty="0">
                        <a:effectLst>
                          <a:outerShdw blurRad="38100" dist="38100" dir="2700000" algn="tl">
                            <a:srgbClr val="000000">
                              <a:alpha val="43137"/>
                            </a:srgbClr>
                          </a:outerShdw>
                        </a:effectLst>
                      </a:endParaRPr>
                    </a:p>
                  </a:txBody>
                  <a:tcPr/>
                </a:tc>
                <a:tc hMerge="1">
                  <a:txBody>
                    <a:bodyPr/>
                    <a:lstStyle/>
                    <a:p>
                      <a:endParaRPr lang="sl-SI" dirty="0"/>
                    </a:p>
                  </a:txBody>
                  <a:tcPr/>
                </a:tc>
                <a:tc hMerge="1">
                  <a:txBody>
                    <a:bodyPr/>
                    <a:lstStyle/>
                    <a:p>
                      <a:endParaRPr lang="sl-SI" dirty="0"/>
                    </a:p>
                  </a:txBody>
                  <a:tcPr/>
                </a:tc>
              </a:tr>
              <a:tr h="370840">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PLACE</a:t>
                      </a:r>
                      <a:endParaRPr lang="en-GB" sz="28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WHO</a:t>
                      </a:r>
                      <a:endParaRPr lang="en-GB" sz="28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DISCIPLINE</a:t>
                      </a:r>
                      <a:r>
                        <a:rPr lang="sl-SI" sz="2800" b="1" i="1" noProof="0" dirty="0" smtClean="0">
                          <a:solidFill>
                            <a:srgbClr val="00B050"/>
                          </a:solidFill>
                          <a:effectLst>
                            <a:outerShdw blurRad="38100" dist="38100" dir="2700000" algn="tl">
                              <a:srgbClr val="000000">
                                <a:alpha val="43137"/>
                              </a:srgbClr>
                            </a:outerShdw>
                          </a:effectLst>
                        </a:rPr>
                        <a:t> / </a:t>
                      </a:r>
                      <a:r>
                        <a:rPr lang="sl-SI" sz="2800" b="1" i="1" noProof="0" dirty="0" err="1" smtClean="0">
                          <a:solidFill>
                            <a:srgbClr val="00B050"/>
                          </a:solidFill>
                          <a:effectLst>
                            <a:outerShdw blurRad="38100" dist="38100" dir="2700000" algn="tl">
                              <a:srgbClr val="000000">
                                <a:alpha val="43137"/>
                              </a:srgbClr>
                            </a:outerShdw>
                          </a:effectLst>
                        </a:rPr>
                        <a:t>EVENT</a:t>
                      </a:r>
                      <a:endParaRPr lang="en-GB" sz="2800" b="1" i="1" noProof="0" dirty="0">
                        <a:solidFill>
                          <a:srgbClr val="00B050"/>
                        </a:solidFill>
                        <a:effectLst>
                          <a:outerShdw blurRad="38100" dist="38100" dir="2700000" algn="tl">
                            <a:srgbClr val="000000">
                              <a:alpha val="43137"/>
                            </a:srgbClr>
                          </a:outerShdw>
                        </a:effectLst>
                      </a:endParaRPr>
                    </a:p>
                  </a:txBody>
                  <a:tcPr/>
                </a:tc>
              </a:tr>
              <a:tr h="370840">
                <a:tc>
                  <a:txBody>
                    <a:bodyPr/>
                    <a:lstStyle/>
                    <a:p>
                      <a:pPr algn="ctr"/>
                      <a:r>
                        <a:rPr lang="en-GB" sz="2800" b="1" noProof="0" dirty="0" smtClean="0">
                          <a:solidFill>
                            <a:srgbClr val="0070C0"/>
                          </a:solidFill>
                          <a:effectLst>
                            <a:outerShdw blurRad="38100" dist="38100" dir="2700000" algn="tl">
                              <a:srgbClr val="000000">
                                <a:alpha val="43137"/>
                              </a:srgbClr>
                            </a:outerShdw>
                          </a:effectLst>
                        </a:rPr>
                        <a:t>1st</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0070C0"/>
                          </a:solidFill>
                          <a:effectLst>
                            <a:outerShdw blurRad="38100" dist="38100" dir="2700000" algn="tl">
                              <a:srgbClr val="000000">
                                <a:alpha val="43137"/>
                              </a:srgbClr>
                            </a:outerShdw>
                          </a:effectLst>
                        </a:rPr>
                        <a:t>LEON</a:t>
                      </a:r>
                      <a:r>
                        <a:rPr lang="en-GB" sz="2800" b="1" baseline="0" noProof="0" dirty="0" smtClean="0">
                          <a:solidFill>
                            <a:srgbClr val="0070C0"/>
                          </a:solidFill>
                          <a:effectLst>
                            <a:outerShdw blurRad="38100" dist="38100" dir="2700000" algn="tl">
                              <a:srgbClr val="000000">
                                <a:alpha val="43137"/>
                              </a:srgbClr>
                            </a:outerShdw>
                          </a:effectLst>
                        </a:rPr>
                        <a:t> </a:t>
                      </a:r>
                      <a:r>
                        <a:rPr lang="en-GB" sz="2800" b="1" baseline="0" noProof="0" dirty="0" err="1" smtClean="0">
                          <a:solidFill>
                            <a:srgbClr val="0070C0"/>
                          </a:solidFill>
                          <a:effectLst>
                            <a:outerShdw blurRad="38100" dist="38100" dir="2700000" algn="tl">
                              <a:srgbClr val="000000">
                                <a:alpha val="43137"/>
                              </a:srgbClr>
                            </a:outerShdw>
                          </a:effectLst>
                        </a:rPr>
                        <a:t>ŠTUKELJ</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0070C0"/>
                          </a:solidFill>
                          <a:effectLst>
                            <a:outerShdw blurRad="38100" dist="38100" dir="2700000" algn="tl">
                              <a:srgbClr val="000000">
                                <a:alpha val="43137"/>
                              </a:srgbClr>
                            </a:outerShdw>
                          </a:effectLst>
                        </a:rPr>
                        <a:t>gymnastics - rings</a:t>
                      </a:r>
                      <a:endParaRPr lang="en-GB" sz="2800" b="1" noProof="0" dirty="0">
                        <a:solidFill>
                          <a:srgbClr val="0070C0"/>
                        </a:solidFill>
                        <a:effectLst>
                          <a:outerShdw blurRad="38100" dist="38100" dir="2700000" algn="tl">
                            <a:srgbClr val="000000">
                              <a:alpha val="43137"/>
                            </a:srgbClr>
                          </a:outerShdw>
                        </a:effectLst>
                      </a:endParaRPr>
                    </a:p>
                  </a:txBody>
                  <a:tcPr/>
                </a:tc>
              </a:tr>
              <a:tr h="370840">
                <a:tc>
                  <a:txBody>
                    <a:bodyPr/>
                    <a:lstStyle/>
                    <a:p>
                      <a:pPr algn="ctr"/>
                      <a:r>
                        <a:rPr lang="en-GB" sz="2800" b="1" noProof="0" smtClean="0">
                          <a:solidFill>
                            <a:srgbClr val="0070C0"/>
                          </a:solidFill>
                          <a:effectLst>
                            <a:outerShdw blurRad="38100" dist="38100" dir="2700000" algn="tl">
                              <a:srgbClr val="000000">
                                <a:alpha val="43137"/>
                              </a:srgbClr>
                            </a:outerShdw>
                          </a:effectLst>
                        </a:rPr>
                        <a:t>2nd</a:t>
                      </a:r>
                      <a:endParaRPr lang="en-GB" sz="2800" b="1" noProof="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err="1" smtClean="0">
                          <a:solidFill>
                            <a:srgbClr val="0070C0"/>
                          </a:solidFill>
                          <a:effectLst>
                            <a:outerShdw blurRad="38100" dist="38100" dir="2700000" algn="tl">
                              <a:srgbClr val="000000">
                                <a:alpha val="43137"/>
                              </a:srgbClr>
                            </a:outerShdw>
                          </a:effectLst>
                        </a:rPr>
                        <a:t>JOŽE</a:t>
                      </a:r>
                      <a:r>
                        <a:rPr lang="en-GB" sz="2800" b="1" noProof="0" dirty="0" smtClean="0">
                          <a:solidFill>
                            <a:srgbClr val="0070C0"/>
                          </a:solidFill>
                          <a:effectLst>
                            <a:outerShdw blurRad="38100" dist="38100" dir="2700000" algn="tl">
                              <a:srgbClr val="000000">
                                <a:alpha val="43137"/>
                              </a:srgbClr>
                            </a:outerShdw>
                          </a:effectLst>
                        </a:rPr>
                        <a:t> </a:t>
                      </a:r>
                      <a:r>
                        <a:rPr lang="en-GB" sz="2800" b="1" noProof="0" dirty="0" err="1" smtClean="0">
                          <a:solidFill>
                            <a:srgbClr val="0070C0"/>
                          </a:solidFill>
                          <a:effectLst>
                            <a:outerShdw blurRad="38100" dist="38100" dir="2700000" algn="tl">
                              <a:srgbClr val="000000">
                                <a:alpha val="43137"/>
                              </a:srgbClr>
                            </a:outerShdw>
                          </a:effectLst>
                        </a:rPr>
                        <a:t>PRIMOŽIČ</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0070C0"/>
                          </a:solidFill>
                          <a:effectLst>
                            <a:outerShdw blurRad="38100" dist="38100" dir="2700000" algn="tl">
                              <a:srgbClr val="000000">
                                <a:alpha val="43137"/>
                              </a:srgbClr>
                            </a:outerShdw>
                          </a:effectLst>
                        </a:rPr>
                        <a:t>gymnastics</a:t>
                      </a:r>
                      <a:r>
                        <a:rPr lang="en-GB" sz="2800" b="1" baseline="0" noProof="0" dirty="0" smtClean="0">
                          <a:solidFill>
                            <a:srgbClr val="0070C0"/>
                          </a:solidFill>
                          <a:effectLst>
                            <a:outerShdw blurRad="38100" dist="38100" dir="2700000" algn="tl">
                              <a:srgbClr val="000000">
                                <a:alpha val="43137"/>
                              </a:srgbClr>
                            </a:outerShdw>
                          </a:effectLst>
                        </a:rPr>
                        <a:t> – parallel bars</a:t>
                      </a:r>
                      <a:endParaRPr lang="en-GB" sz="2800" b="1" noProof="0" dirty="0">
                        <a:solidFill>
                          <a:srgbClr val="0070C0"/>
                        </a:solidFill>
                        <a:effectLst>
                          <a:outerShdw blurRad="38100" dist="38100" dir="2700000" algn="tl">
                            <a:srgbClr val="000000">
                              <a:alpha val="43137"/>
                            </a:srgbClr>
                          </a:outerShdw>
                        </a:effectLst>
                      </a:endParaRPr>
                    </a:p>
                  </a:txBody>
                  <a:tcPr/>
                </a:tc>
              </a:tr>
              <a:tr h="370840">
                <a:tc>
                  <a:txBody>
                    <a:bodyPr/>
                    <a:lstStyle/>
                    <a:p>
                      <a:pPr algn="ctr"/>
                      <a:r>
                        <a:rPr lang="en-GB" sz="2800" b="1" noProof="0" smtClean="0">
                          <a:solidFill>
                            <a:srgbClr val="0070C0"/>
                          </a:solidFill>
                          <a:effectLst>
                            <a:outerShdw blurRad="38100" dist="38100" dir="2700000" algn="tl">
                              <a:srgbClr val="000000">
                                <a:alpha val="43137"/>
                              </a:srgbClr>
                            </a:outerShdw>
                          </a:effectLst>
                        </a:rPr>
                        <a:t>3rd</a:t>
                      </a:r>
                      <a:endParaRPr lang="en-GB" sz="2800" b="1" noProof="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smtClean="0">
                          <a:solidFill>
                            <a:srgbClr val="0070C0"/>
                          </a:solidFill>
                          <a:effectLst>
                            <a:outerShdw blurRad="38100" dist="38100" dir="2700000" algn="tl">
                              <a:srgbClr val="000000">
                                <a:alpha val="43137"/>
                              </a:srgbClr>
                            </a:outerShdw>
                          </a:effectLst>
                        </a:rPr>
                        <a:t>LEON ŠTUKELJ</a:t>
                      </a:r>
                      <a:endParaRPr lang="en-GB" sz="2800" b="1" noProof="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0070C0"/>
                          </a:solidFill>
                          <a:effectLst>
                            <a:outerShdw blurRad="38100" dist="38100" dir="2700000" algn="tl">
                              <a:srgbClr val="000000">
                                <a:alpha val="43137"/>
                              </a:srgbClr>
                            </a:outerShdw>
                          </a:effectLst>
                        </a:rPr>
                        <a:t>gymnastics</a:t>
                      </a:r>
                      <a:r>
                        <a:rPr lang="en-GB" sz="2800" b="1" baseline="0" noProof="0" dirty="0" smtClean="0">
                          <a:solidFill>
                            <a:srgbClr val="0070C0"/>
                          </a:solidFill>
                          <a:effectLst>
                            <a:outerShdw blurRad="38100" dist="38100" dir="2700000" algn="tl">
                              <a:srgbClr val="000000">
                                <a:alpha val="43137"/>
                              </a:srgbClr>
                            </a:outerShdw>
                          </a:effectLst>
                        </a:rPr>
                        <a:t> – all-around individual</a:t>
                      </a:r>
                      <a:endParaRPr lang="en-GB" sz="2800" b="1" noProof="0" dirty="0">
                        <a:solidFill>
                          <a:srgbClr val="0070C0"/>
                        </a:solidFill>
                        <a:effectLst>
                          <a:outerShdw blurRad="38100" dist="38100" dir="2700000" algn="tl">
                            <a:srgbClr val="000000">
                              <a:alpha val="43137"/>
                            </a:srgbClr>
                          </a:outerShdw>
                        </a:effectLst>
                      </a:endParaRPr>
                    </a:p>
                  </a:txBody>
                  <a:tcPr/>
                </a:tc>
              </a:tr>
            </a:tbl>
          </a:graphicData>
        </a:graphic>
      </p:graphicFrame>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i="1" dirty="0" err="1" smtClean="0">
                <a:solidFill>
                  <a:srgbClr val="FFC000"/>
                </a:solidFill>
                <a:effectLst>
                  <a:outerShdw blurRad="38100" dist="38100" dir="2700000" algn="tl">
                    <a:srgbClr val="000000">
                      <a:alpha val="43137"/>
                    </a:srgbClr>
                  </a:outerShdw>
                </a:effectLst>
              </a:rPr>
              <a:t>SUMMER</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GAMES</a:t>
            </a:r>
            <a:endParaRPr lang="sl-SI" sz="5400" dirty="0"/>
          </a:p>
        </p:txBody>
      </p:sp>
      <p:graphicFrame>
        <p:nvGraphicFramePr>
          <p:cNvPr id="5" name="Ograda vsebine 4"/>
          <p:cNvGraphicFramePr>
            <a:graphicFrameLocks noGrp="1"/>
          </p:cNvGraphicFramePr>
          <p:nvPr>
            <p:ph idx="1"/>
          </p:nvPr>
        </p:nvGraphicFramePr>
        <p:xfrm>
          <a:off x="428625" y="1500188"/>
          <a:ext cx="8258175" cy="1676400"/>
        </p:xfrm>
        <a:graphic>
          <a:graphicData uri="http://schemas.openxmlformats.org/drawingml/2006/table">
            <a:tbl>
              <a:tblPr firstRow="1" bandRow="1">
                <a:tableStyleId>{93296810-A885-4BE3-A3E7-6D5BEEA58F35}</a:tableStyleId>
              </a:tblPr>
              <a:tblGrid>
                <a:gridCol w="1983135"/>
                <a:gridCol w="3024336"/>
                <a:gridCol w="3250704"/>
              </a:tblGrid>
              <a:tr h="370840">
                <a:tc gridSpan="3">
                  <a:txBody>
                    <a:bodyPr/>
                    <a:lstStyle/>
                    <a:p>
                      <a:pPr algn="ctr"/>
                      <a:r>
                        <a:rPr lang="en-GB" sz="3600" b="1" noProof="0" dirty="0" smtClean="0"/>
                        <a:t>1936 – BERLIN - GERMANY</a:t>
                      </a:r>
                      <a:endParaRPr lang="en-GB" sz="3600" b="1" noProof="0" dirty="0"/>
                    </a:p>
                  </a:txBody>
                  <a:tcPr/>
                </a:tc>
                <a:tc hMerge="1">
                  <a:txBody>
                    <a:bodyPr/>
                    <a:lstStyle/>
                    <a:p>
                      <a:endParaRPr lang="sl-SI" dirty="0"/>
                    </a:p>
                  </a:txBody>
                  <a:tcPr/>
                </a:tc>
                <a:tc hMerge="1">
                  <a:txBody>
                    <a:bodyPr/>
                    <a:lstStyle/>
                    <a:p>
                      <a:endParaRPr lang="sl-SI" dirty="0"/>
                    </a:p>
                  </a:txBody>
                  <a:tcPr/>
                </a:tc>
              </a:tr>
              <a:tr h="370840">
                <a:tc>
                  <a:txBody>
                    <a:bodyPr/>
                    <a:lstStyle/>
                    <a:p>
                      <a:pPr algn="ctr"/>
                      <a:r>
                        <a:rPr lang="en-GB" sz="2800" b="1" i="1" noProof="0" dirty="0" smtClean="0">
                          <a:solidFill>
                            <a:srgbClr val="00B050"/>
                          </a:solidFill>
                        </a:rPr>
                        <a:t>PLACE</a:t>
                      </a:r>
                      <a:endParaRPr lang="en-GB" sz="2800" b="1" i="1" noProof="0" dirty="0">
                        <a:solidFill>
                          <a:srgbClr val="00B050"/>
                        </a:solidFill>
                      </a:endParaRPr>
                    </a:p>
                  </a:txBody>
                  <a:tcPr/>
                </a:tc>
                <a:tc>
                  <a:txBody>
                    <a:bodyPr/>
                    <a:lstStyle/>
                    <a:p>
                      <a:pPr algn="ctr"/>
                      <a:r>
                        <a:rPr lang="en-GB" sz="2800" b="1" i="1" noProof="0" dirty="0" smtClean="0">
                          <a:solidFill>
                            <a:srgbClr val="00B050"/>
                          </a:solidFill>
                        </a:rPr>
                        <a:t>WHO</a:t>
                      </a:r>
                      <a:endParaRPr lang="en-GB" sz="2800" b="1" i="1" noProof="0" dirty="0">
                        <a:solidFill>
                          <a:srgbClr val="00B050"/>
                        </a:solidFill>
                      </a:endParaRPr>
                    </a:p>
                  </a:txBody>
                  <a:tcPr/>
                </a:tc>
                <a:tc>
                  <a:txBody>
                    <a:bodyPr/>
                    <a:lstStyle/>
                    <a:p>
                      <a:pPr algn="ctr"/>
                      <a:r>
                        <a:rPr lang="en-GB" sz="2800" b="1" i="1" noProof="0" dirty="0" smtClean="0">
                          <a:solidFill>
                            <a:srgbClr val="00B050"/>
                          </a:solidFill>
                        </a:rPr>
                        <a:t>DISCIPLINE</a:t>
                      </a:r>
                      <a:r>
                        <a:rPr lang="sl-SI" sz="2800" b="1" i="1" noProof="0" dirty="0" smtClean="0">
                          <a:solidFill>
                            <a:srgbClr val="00B050"/>
                          </a:solidFill>
                        </a:rPr>
                        <a:t> / </a:t>
                      </a:r>
                      <a:r>
                        <a:rPr lang="sl-SI" sz="2800" b="1" i="1" noProof="0" dirty="0" err="1" smtClean="0">
                          <a:solidFill>
                            <a:srgbClr val="00B050"/>
                          </a:solidFill>
                        </a:rPr>
                        <a:t>EVENT</a:t>
                      </a:r>
                      <a:endParaRPr lang="en-GB" sz="2800" b="1" i="1" noProof="0" dirty="0">
                        <a:solidFill>
                          <a:srgbClr val="00B050"/>
                        </a:solidFill>
                      </a:endParaRPr>
                    </a:p>
                  </a:txBody>
                  <a:tcPr/>
                </a:tc>
              </a:tr>
              <a:tr h="370840">
                <a:tc>
                  <a:txBody>
                    <a:bodyPr/>
                    <a:lstStyle/>
                    <a:p>
                      <a:pPr algn="ctr"/>
                      <a:r>
                        <a:rPr lang="en-GB" sz="2800" b="1" noProof="0" dirty="0" smtClean="0">
                          <a:solidFill>
                            <a:srgbClr val="0070C0"/>
                          </a:solidFill>
                          <a:effectLst>
                            <a:outerShdw blurRad="38100" dist="38100" dir="2700000" algn="tl">
                              <a:srgbClr val="000000">
                                <a:alpha val="43137"/>
                              </a:srgbClr>
                            </a:outerShdw>
                          </a:effectLst>
                        </a:rPr>
                        <a:t>2nd</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0070C0"/>
                          </a:solidFill>
                          <a:effectLst>
                            <a:outerShdw blurRad="38100" dist="38100" dir="2700000" algn="tl">
                              <a:srgbClr val="000000">
                                <a:alpha val="43137"/>
                              </a:srgbClr>
                            </a:outerShdw>
                          </a:effectLst>
                        </a:rPr>
                        <a:t>LEON </a:t>
                      </a:r>
                      <a:r>
                        <a:rPr lang="en-GB" sz="2800" b="1" noProof="0" dirty="0" err="1" smtClean="0">
                          <a:solidFill>
                            <a:srgbClr val="0070C0"/>
                          </a:solidFill>
                          <a:effectLst>
                            <a:outerShdw blurRad="38100" dist="38100" dir="2700000" algn="tl">
                              <a:srgbClr val="000000">
                                <a:alpha val="43137"/>
                              </a:srgbClr>
                            </a:outerShdw>
                          </a:effectLst>
                        </a:rPr>
                        <a:t>ŠTUKELJ</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0070C0"/>
                          </a:solidFill>
                          <a:effectLst>
                            <a:outerShdw blurRad="38100" dist="38100" dir="2700000" algn="tl">
                              <a:srgbClr val="000000">
                                <a:alpha val="43137"/>
                              </a:srgbClr>
                            </a:outerShdw>
                          </a:effectLst>
                        </a:rPr>
                        <a:t>gymnastics - rings</a:t>
                      </a:r>
                      <a:endParaRPr lang="en-GB" sz="2800" b="1" noProof="0" dirty="0">
                        <a:solidFill>
                          <a:srgbClr val="0070C0"/>
                        </a:solidFill>
                        <a:effectLst>
                          <a:outerShdw blurRad="38100" dist="38100" dir="2700000" algn="tl">
                            <a:srgbClr val="000000">
                              <a:alpha val="43137"/>
                            </a:srgbClr>
                          </a:outerShdw>
                        </a:effectLst>
                      </a:endParaRPr>
                    </a:p>
                  </a:txBody>
                  <a:tcPr/>
                </a:tc>
              </a:tr>
            </a:tbl>
          </a:graphicData>
        </a:graphic>
      </p:graphicFrame>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i="1" dirty="0" err="1" smtClean="0">
                <a:solidFill>
                  <a:srgbClr val="FFC000"/>
                </a:solidFill>
                <a:effectLst>
                  <a:outerShdw blurRad="38100" dist="38100" dir="2700000" algn="tl">
                    <a:srgbClr val="000000">
                      <a:alpha val="43137"/>
                    </a:srgbClr>
                  </a:outerShdw>
                </a:effectLst>
              </a:rPr>
              <a:t>SUMMER</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GAMES</a:t>
            </a:r>
            <a:endParaRPr lang="sl-SI" sz="5400" dirty="0"/>
          </a:p>
        </p:txBody>
      </p:sp>
      <p:graphicFrame>
        <p:nvGraphicFramePr>
          <p:cNvPr id="5" name="Ograda vsebine 4"/>
          <p:cNvGraphicFramePr>
            <a:graphicFrameLocks noGrp="1"/>
          </p:cNvGraphicFramePr>
          <p:nvPr>
            <p:ph idx="1"/>
          </p:nvPr>
        </p:nvGraphicFramePr>
        <p:xfrm>
          <a:off x="428625" y="1500188"/>
          <a:ext cx="8258175" cy="2286000"/>
        </p:xfrm>
        <a:graphic>
          <a:graphicData uri="http://schemas.openxmlformats.org/drawingml/2006/table">
            <a:tbl>
              <a:tblPr firstRow="1" bandRow="1">
                <a:tableStyleId>{93296810-A885-4BE3-A3E7-6D5BEEA58F35}</a:tableStyleId>
              </a:tblPr>
              <a:tblGrid>
                <a:gridCol w="1191047"/>
                <a:gridCol w="2520280"/>
                <a:gridCol w="4546848"/>
              </a:tblGrid>
              <a:tr h="370840">
                <a:tc gridSpan="3">
                  <a:txBody>
                    <a:bodyPr/>
                    <a:lstStyle/>
                    <a:p>
                      <a:pPr algn="ctr"/>
                      <a:r>
                        <a:rPr lang="en-GB" sz="3600" b="1" noProof="0" dirty="0" smtClean="0">
                          <a:effectLst>
                            <a:outerShdw blurRad="38100" dist="38100" dir="2700000" algn="tl">
                              <a:srgbClr val="000000">
                                <a:alpha val="43137"/>
                              </a:srgbClr>
                            </a:outerShdw>
                          </a:effectLst>
                        </a:rPr>
                        <a:t>1952 – HELSINKI - FINLAND</a:t>
                      </a:r>
                      <a:endParaRPr lang="en-GB" sz="3600" b="1" noProof="0" dirty="0">
                        <a:effectLst>
                          <a:outerShdw blurRad="38100" dist="38100" dir="2700000" algn="tl">
                            <a:srgbClr val="000000">
                              <a:alpha val="43137"/>
                            </a:srgbClr>
                          </a:outerShdw>
                        </a:effectLst>
                      </a:endParaRPr>
                    </a:p>
                  </a:txBody>
                  <a:tcPr/>
                </a:tc>
                <a:tc hMerge="1">
                  <a:txBody>
                    <a:bodyPr/>
                    <a:lstStyle/>
                    <a:p>
                      <a:endParaRPr lang="sl-SI" dirty="0"/>
                    </a:p>
                  </a:txBody>
                  <a:tcPr/>
                </a:tc>
                <a:tc hMerge="1">
                  <a:txBody>
                    <a:bodyPr/>
                    <a:lstStyle/>
                    <a:p>
                      <a:endParaRPr lang="sl-SI" dirty="0"/>
                    </a:p>
                  </a:txBody>
                  <a:tcPr/>
                </a:tc>
              </a:tr>
              <a:tr h="370840">
                <a:tc>
                  <a:txBody>
                    <a:bodyPr/>
                    <a:lstStyle/>
                    <a:p>
                      <a:pPr algn="ctr"/>
                      <a:r>
                        <a:rPr lang="en-GB" sz="2400" b="1" i="1" noProof="0" dirty="0" smtClean="0">
                          <a:solidFill>
                            <a:srgbClr val="00B050"/>
                          </a:solidFill>
                          <a:effectLst>
                            <a:outerShdw blurRad="38100" dist="38100" dir="2700000" algn="tl">
                              <a:srgbClr val="000000">
                                <a:alpha val="43137"/>
                              </a:srgbClr>
                            </a:outerShdw>
                          </a:effectLst>
                        </a:rPr>
                        <a:t>PLACE</a:t>
                      </a:r>
                      <a:endParaRPr lang="en-GB" sz="24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400" b="1" i="1" noProof="0" dirty="0" smtClean="0">
                          <a:solidFill>
                            <a:srgbClr val="00B050"/>
                          </a:solidFill>
                          <a:effectLst>
                            <a:outerShdw blurRad="38100" dist="38100" dir="2700000" algn="tl">
                              <a:srgbClr val="000000">
                                <a:alpha val="43137"/>
                              </a:srgbClr>
                            </a:outerShdw>
                          </a:effectLst>
                        </a:rPr>
                        <a:t>WHO</a:t>
                      </a:r>
                      <a:endParaRPr lang="en-GB" sz="24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400" b="1" i="1" noProof="0" dirty="0" smtClean="0">
                          <a:solidFill>
                            <a:srgbClr val="00B050"/>
                          </a:solidFill>
                          <a:effectLst>
                            <a:outerShdw blurRad="38100" dist="38100" dir="2700000" algn="tl">
                              <a:srgbClr val="000000">
                                <a:alpha val="43137"/>
                              </a:srgbClr>
                            </a:outerShdw>
                          </a:effectLst>
                        </a:rPr>
                        <a:t>DISCIPLINE</a:t>
                      </a:r>
                      <a:r>
                        <a:rPr lang="sl-SI" sz="2400" b="1" i="1" noProof="0" dirty="0" smtClean="0">
                          <a:solidFill>
                            <a:srgbClr val="00B050"/>
                          </a:solidFill>
                          <a:effectLst>
                            <a:outerShdw blurRad="38100" dist="38100" dir="2700000" algn="tl">
                              <a:srgbClr val="000000">
                                <a:alpha val="43137"/>
                              </a:srgbClr>
                            </a:outerShdw>
                          </a:effectLst>
                        </a:rPr>
                        <a:t> / </a:t>
                      </a:r>
                      <a:r>
                        <a:rPr lang="sl-SI" sz="2400" b="1" i="1" noProof="0" dirty="0" err="1" smtClean="0">
                          <a:solidFill>
                            <a:srgbClr val="00B050"/>
                          </a:solidFill>
                          <a:effectLst>
                            <a:outerShdw blurRad="38100" dist="38100" dir="2700000" algn="tl">
                              <a:srgbClr val="000000">
                                <a:alpha val="43137"/>
                              </a:srgbClr>
                            </a:outerShdw>
                          </a:effectLst>
                        </a:rPr>
                        <a:t>EVENT</a:t>
                      </a:r>
                      <a:endParaRPr lang="en-GB" sz="2400" b="1" i="1" noProof="0" dirty="0">
                        <a:solidFill>
                          <a:srgbClr val="00B050"/>
                        </a:solidFill>
                        <a:effectLst>
                          <a:outerShdw blurRad="38100" dist="38100" dir="2700000" algn="tl">
                            <a:srgbClr val="000000">
                              <a:alpha val="43137"/>
                            </a:srgbClr>
                          </a:outerShdw>
                        </a:effectLst>
                      </a:endParaRPr>
                    </a:p>
                  </a:txBody>
                  <a:tcPr/>
                </a:tc>
              </a:tr>
              <a:tr h="1112520">
                <a:tc>
                  <a:txBody>
                    <a:bodyPr/>
                    <a:lstStyle/>
                    <a:p>
                      <a:pPr algn="ctr"/>
                      <a:r>
                        <a:rPr lang="en-GB" sz="2400" b="1" noProof="0" dirty="0" smtClean="0">
                          <a:solidFill>
                            <a:srgbClr val="EE1295"/>
                          </a:solidFill>
                          <a:effectLst>
                            <a:outerShdw blurRad="38100" dist="38100" dir="2700000" algn="tl">
                              <a:srgbClr val="000000">
                                <a:alpha val="43137"/>
                              </a:srgbClr>
                            </a:outerShdw>
                          </a:effectLst>
                        </a:rPr>
                        <a:t>3rd</a:t>
                      </a:r>
                      <a:endParaRPr lang="en-GB" sz="24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400" b="1" noProof="0" dirty="0" smtClean="0">
                          <a:solidFill>
                            <a:srgbClr val="EE1295"/>
                          </a:solidFill>
                          <a:effectLst>
                            <a:outerShdw blurRad="38100" dist="38100" dir="2700000" algn="tl">
                              <a:srgbClr val="000000">
                                <a:alpha val="43137"/>
                              </a:srgbClr>
                            </a:outerShdw>
                          </a:effectLst>
                        </a:rPr>
                        <a:t>SONJA </a:t>
                      </a:r>
                      <a:r>
                        <a:rPr lang="en-GB" sz="2400" b="1" noProof="0" dirty="0" err="1" smtClean="0">
                          <a:solidFill>
                            <a:srgbClr val="EE1295"/>
                          </a:solidFill>
                          <a:effectLst>
                            <a:outerShdw blurRad="38100" dist="38100" dir="2700000" algn="tl">
                              <a:srgbClr val="000000">
                                <a:alpha val="43137"/>
                              </a:srgbClr>
                            </a:outerShdw>
                          </a:effectLst>
                        </a:rPr>
                        <a:t>ROZMAN</a:t>
                      </a:r>
                      <a:endParaRPr lang="en-GB" sz="2400" b="1" noProof="0" dirty="0" smtClean="0">
                        <a:solidFill>
                          <a:srgbClr val="EE1295"/>
                        </a:solidFill>
                        <a:effectLst>
                          <a:outerShdw blurRad="38100" dist="38100" dir="2700000" algn="tl">
                            <a:srgbClr val="000000">
                              <a:alpha val="43137"/>
                            </a:srgbClr>
                          </a:outerShdw>
                        </a:effectLst>
                      </a:endParaRPr>
                    </a:p>
                    <a:p>
                      <a:pPr algn="ctr"/>
                      <a:r>
                        <a:rPr lang="en-GB" sz="2400" b="1" noProof="0" dirty="0" err="1" smtClean="0">
                          <a:solidFill>
                            <a:srgbClr val="EE1295"/>
                          </a:solidFill>
                          <a:effectLst>
                            <a:outerShdw blurRad="38100" dist="38100" dir="2700000" algn="tl">
                              <a:srgbClr val="000000">
                                <a:alpha val="43137"/>
                              </a:srgbClr>
                            </a:outerShdw>
                          </a:effectLst>
                        </a:rPr>
                        <a:t>MILICA</a:t>
                      </a:r>
                      <a:r>
                        <a:rPr lang="en-GB" sz="2400" b="1" noProof="0" dirty="0" smtClean="0">
                          <a:solidFill>
                            <a:srgbClr val="EE1295"/>
                          </a:solidFill>
                          <a:effectLst>
                            <a:outerShdw blurRad="38100" dist="38100" dir="2700000" algn="tl">
                              <a:srgbClr val="000000">
                                <a:alpha val="43137"/>
                              </a:srgbClr>
                            </a:outerShdw>
                          </a:effectLst>
                        </a:rPr>
                        <a:t> </a:t>
                      </a:r>
                      <a:r>
                        <a:rPr lang="en-GB" sz="2400" b="1" noProof="0" dirty="0" err="1" smtClean="0">
                          <a:solidFill>
                            <a:srgbClr val="EE1295"/>
                          </a:solidFill>
                          <a:effectLst>
                            <a:outerShdw blurRad="38100" dist="38100" dir="2700000" algn="tl">
                              <a:srgbClr val="000000">
                                <a:alpha val="43137"/>
                              </a:srgbClr>
                            </a:outerShdw>
                          </a:effectLst>
                        </a:rPr>
                        <a:t>ROŽMAN</a:t>
                      </a:r>
                      <a:endParaRPr lang="en-GB" sz="2400" b="1" noProof="0" dirty="0" smtClean="0">
                        <a:solidFill>
                          <a:srgbClr val="EE1295"/>
                        </a:solidFill>
                        <a:effectLst>
                          <a:outerShdw blurRad="38100" dist="38100" dir="2700000" algn="tl">
                            <a:srgbClr val="000000">
                              <a:alpha val="43137"/>
                            </a:srgbClr>
                          </a:outerShdw>
                        </a:effectLst>
                      </a:endParaRPr>
                    </a:p>
                    <a:p>
                      <a:pPr algn="ctr"/>
                      <a:r>
                        <a:rPr lang="en-GB" sz="2400" b="1" noProof="0" dirty="0" smtClean="0">
                          <a:solidFill>
                            <a:srgbClr val="EE1295"/>
                          </a:solidFill>
                          <a:effectLst>
                            <a:outerShdw blurRad="38100" dist="38100" dir="2700000" algn="tl">
                              <a:srgbClr val="000000">
                                <a:alpha val="43137"/>
                              </a:srgbClr>
                            </a:outerShdw>
                          </a:effectLst>
                        </a:rPr>
                        <a:t>ADA </a:t>
                      </a:r>
                      <a:r>
                        <a:rPr lang="en-GB" sz="2400" b="1" noProof="0" dirty="0" err="1" smtClean="0">
                          <a:solidFill>
                            <a:srgbClr val="EE1295"/>
                          </a:solidFill>
                          <a:effectLst>
                            <a:outerShdw blurRad="38100" dist="38100" dir="2700000" algn="tl">
                              <a:srgbClr val="000000">
                                <a:alpha val="43137"/>
                              </a:srgbClr>
                            </a:outerShdw>
                          </a:effectLst>
                        </a:rPr>
                        <a:t>SMOLNIKAR</a:t>
                      </a:r>
                      <a:endParaRPr lang="en-GB" sz="24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400" b="1" noProof="0" dirty="0" smtClean="0">
                          <a:solidFill>
                            <a:srgbClr val="EE1295"/>
                          </a:solidFill>
                          <a:effectLst>
                            <a:outerShdw blurRad="38100" dist="38100" dir="2700000" algn="tl">
                              <a:srgbClr val="000000">
                                <a:alpha val="43137"/>
                              </a:srgbClr>
                            </a:outerShdw>
                          </a:effectLst>
                        </a:rPr>
                        <a:t>gymnastics – team portable apparatus</a:t>
                      </a:r>
                      <a:endParaRPr lang="en-GB" sz="2400" b="1" noProof="0" dirty="0">
                        <a:solidFill>
                          <a:srgbClr val="EE1295"/>
                        </a:solidFill>
                        <a:effectLst>
                          <a:outerShdw blurRad="38100" dist="38100" dir="2700000" algn="tl">
                            <a:srgbClr val="000000">
                              <a:alpha val="43137"/>
                            </a:srgbClr>
                          </a:outerShdw>
                        </a:effectLst>
                      </a:endParaRPr>
                    </a:p>
                  </a:txBody>
                  <a:tcPr/>
                </a:tc>
              </a:tr>
            </a:tbl>
          </a:graphicData>
        </a:graphic>
      </p:graphicFrame>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i="1" dirty="0" err="1" smtClean="0">
                <a:solidFill>
                  <a:srgbClr val="FFC000"/>
                </a:solidFill>
                <a:effectLst>
                  <a:outerShdw blurRad="38100" dist="38100" dir="2700000" algn="tl">
                    <a:srgbClr val="000000">
                      <a:alpha val="43137"/>
                    </a:srgbClr>
                  </a:outerShdw>
                </a:effectLst>
              </a:rPr>
              <a:t>SUMMER</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GAMES</a:t>
            </a:r>
            <a:endParaRPr lang="sl-SI" sz="5400" dirty="0"/>
          </a:p>
        </p:txBody>
      </p:sp>
      <p:graphicFrame>
        <p:nvGraphicFramePr>
          <p:cNvPr id="5" name="Ograda vsebine 4"/>
          <p:cNvGraphicFramePr>
            <a:graphicFrameLocks noGrp="1"/>
          </p:cNvGraphicFramePr>
          <p:nvPr>
            <p:ph idx="1"/>
          </p:nvPr>
        </p:nvGraphicFramePr>
        <p:xfrm>
          <a:off x="428625" y="1500188"/>
          <a:ext cx="8258175" cy="3352800"/>
        </p:xfrm>
        <a:graphic>
          <a:graphicData uri="http://schemas.openxmlformats.org/drawingml/2006/table">
            <a:tbl>
              <a:tblPr firstRow="1" bandRow="1">
                <a:tableStyleId>{93296810-A885-4BE3-A3E7-6D5BEEA58F35}</a:tableStyleId>
              </a:tblPr>
              <a:tblGrid>
                <a:gridCol w="1407071"/>
                <a:gridCol w="2520280"/>
                <a:gridCol w="4330824"/>
              </a:tblGrid>
              <a:tr h="370840">
                <a:tc gridSpan="3">
                  <a:txBody>
                    <a:bodyPr/>
                    <a:lstStyle/>
                    <a:p>
                      <a:pPr algn="ctr"/>
                      <a:r>
                        <a:rPr lang="en-GB" sz="3600" b="1" noProof="0" dirty="0" smtClean="0">
                          <a:effectLst>
                            <a:outerShdw blurRad="38100" dist="38100" dir="2700000" algn="tl">
                              <a:srgbClr val="000000">
                                <a:alpha val="43137"/>
                              </a:srgbClr>
                            </a:outerShdw>
                          </a:effectLst>
                        </a:rPr>
                        <a:t>1964 – TOKYO - JAPAN</a:t>
                      </a:r>
                      <a:endParaRPr lang="en-GB" sz="3600" b="1" noProof="0" dirty="0">
                        <a:effectLst>
                          <a:outerShdw blurRad="38100" dist="38100" dir="2700000" algn="tl">
                            <a:srgbClr val="000000">
                              <a:alpha val="43137"/>
                            </a:srgbClr>
                          </a:outerShdw>
                        </a:effectLst>
                      </a:endParaRPr>
                    </a:p>
                  </a:txBody>
                  <a:tcPr/>
                </a:tc>
                <a:tc hMerge="1">
                  <a:txBody>
                    <a:bodyPr/>
                    <a:lstStyle/>
                    <a:p>
                      <a:endParaRPr lang="sl-SI" dirty="0"/>
                    </a:p>
                  </a:txBody>
                  <a:tcPr/>
                </a:tc>
                <a:tc hMerge="1">
                  <a:txBody>
                    <a:bodyPr/>
                    <a:lstStyle/>
                    <a:p>
                      <a:endParaRPr lang="sl-SI" dirty="0"/>
                    </a:p>
                  </a:txBody>
                  <a:tcPr/>
                </a:tc>
              </a:tr>
              <a:tr h="370840">
                <a:tc>
                  <a:txBody>
                    <a:bodyPr/>
                    <a:lstStyle/>
                    <a:p>
                      <a:pPr algn="ctr"/>
                      <a:r>
                        <a:rPr lang="en-GB" sz="3200" b="1" i="1" noProof="0" dirty="0" smtClean="0">
                          <a:solidFill>
                            <a:srgbClr val="00B050"/>
                          </a:solidFill>
                          <a:effectLst>
                            <a:outerShdw blurRad="38100" dist="38100" dir="2700000" algn="tl">
                              <a:srgbClr val="000000">
                                <a:alpha val="43137"/>
                              </a:srgbClr>
                            </a:outerShdw>
                          </a:effectLst>
                        </a:rPr>
                        <a:t>PLACE</a:t>
                      </a:r>
                      <a:endParaRPr lang="en-GB" sz="32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3200" b="1" i="1" noProof="0" dirty="0" smtClean="0">
                          <a:solidFill>
                            <a:srgbClr val="00B050"/>
                          </a:solidFill>
                          <a:effectLst>
                            <a:outerShdw blurRad="38100" dist="38100" dir="2700000" algn="tl">
                              <a:srgbClr val="000000">
                                <a:alpha val="43137"/>
                              </a:srgbClr>
                            </a:outerShdw>
                          </a:effectLst>
                        </a:rPr>
                        <a:t>WHO</a:t>
                      </a:r>
                      <a:endParaRPr lang="en-GB" sz="32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3200" b="1" i="1" noProof="0" dirty="0" smtClean="0">
                          <a:solidFill>
                            <a:srgbClr val="00B050"/>
                          </a:solidFill>
                          <a:effectLst>
                            <a:outerShdw blurRad="38100" dist="38100" dir="2700000" algn="tl">
                              <a:srgbClr val="000000">
                                <a:alpha val="43137"/>
                              </a:srgbClr>
                            </a:outerShdw>
                          </a:effectLst>
                        </a:rPr>
                        <a:t>DISCIPLINE</a:t>
                      </a:r>
                      <a:r>
                        <a:rPr lang="sl-SI" sz="3200" b="1" i="1" noProof="0" dirty="0" smtClean="0">
                          <a:solidFill>
                            <a:srgbClr val="00B050"/>
                          </a:solidFill>
                          <a:effectLst>
                            <a:outerShdw blurRad="38100" dist="38100" dir="2700000" algn="tl">
                              <a:srgbClr val="000000">
                                <a:alpha val="43137"/>
                              </a:srgbClr>
                            </a:outerShdw>
                          </a:effectLst>
                        </a:rPr>
                        <a:t> / </a:t>
                      </a:r>
                      <a:r>
                        <a:rPr lang="sl-SI" sz="3200" b="1" i="1" noProof="0" dirty="0" err="1" smtClean="0">
                          <a:solidFill>
                            <a:srgbClr val="00B050"/>
                          </a:solidFill>
                          <a:effectLst>
                            <a:outerShdw blurRad="38100" dist="38100" dir="2700000" algn="tl">
                              <a:srgbClr val="000000">
                                <a:alpha val="43137"/>
                              </a:srgbClr>
                            </a:outerShdw>
                          </a:effectLst>
                        </a:rPr>
                        <a:t>EVENT</a:t>
                      </a:r>
                      <a:endParaRPr lang="en-GB" sz="3200" b="1" i="1" noProof="0" dirty="0">
                        <a:solidFill>
                          <a:srgbClr val="00B050"/>
                        </a:solidFill>
                        <a:effectLst>
                          <a:outerShdw blurRad="38100" dist="38100" dir="2700000" algn="tl">
                            <a:srgbClr val="000000">
                              <a:alpha val="43137"/>
                            </a:srgbClr>
                          </a:outerShdw>
                        </a:effectLst>
                      </a:endParaRPr>
                    </a:p>
                  </a:txBody>
                  <a:tcPr/>
                </a:tc>
              </a:tr>
              <a:tr h="370840">
                <a:tc>
                  <a:txBody>
                    <a:bodyPr/>
                    <a:lstStyle/>
                    <a:p>
                      <a:pPr algn="ctr"/>
                      <a:r>
                        <a:rPr lang="en-GB" sz="3200" b="1" noProof="0" dirty="0" smtClean="0">
                          <a:solidFill>
                            <a:srgbClr val="0070C0"/>
                          </a:solidFill>
                          <a:effectLst>
                            <a:outerShdw blurRad="38100" dist="38100" dir="2700000" algn="tl">
                              <a:srgbClr val="000000">
                                <a:alpha val="43137"/>
                              </a:srgbClr>
                            </a:outerShdw>
                          </a:effectLst>
                        </a:rPr>
                        <a:t>1st</a:t>
                      </a:r>
                      <a:endParaRPr lang="en-GB" sz="32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3200" b="1" noProof="0" dirty="0" err="1" smtClean="0">
                          <a:solidFill>
                            <a:srgbClr val="0070C0"/>
                          </a:solidFill>
                          <a:effectLst>
                            <a:outerShdw blurRad="38100" dist="38100" dir="2700000" algn="tl">
                              <a:srgbClr val="000000">
                                <a:alpha val="43137"/>
                              </a:srgbClr>
                            </a:outerShdw>
                          </a:effectLst>
                        </a:rPr>
                        <a:t>MIRO</a:t>
                      </a:r>
                      <a:r>
                        <a:rPr lang="en-GB" sz="3200" b="1" noProof="0" dirty="0" smtClean="0">
                          <a:solidFill>
                            <a:srgbClr val="0070C0"/>
                          </a:solidFill>
                          <a:effectLst>
                            <a:outerShdw blurRad="38100" dist="38100" dir="2700000" algn="tl">
                              <a:srgbClr val="000000">
                                <a:alpha val="43137"/>
                              </a:srgbClr>
                            </a:outerShdw>
                          </a:effectLst>
                        </a:rPr>
                        <a:t> </a:t>
                      </a:r>
                      <a:r>
                        <a:rPr lang="en-GB" sz="3200" b="1" noProof="0" dirty="0" err="1" smtClean="0">
                          <a:solidFill>
                            <a:srgbClr val="0070C0"/>
                          </a:solidFill>
                          <a:effectLst>
                            <a:outerShdw blurRad="38100" dist="38100" dir="2700000" algn="tl">
                              <a:srgbClr val="000000">
                                <a:alpha val="43137"/>
                              </a:srgbClr>
                            </a:outerShdw>
                          </a:effectLst>
                        </a:rPr>
                        <a:t>CERAR</a:t>
                      </a:r>
                      <a:endParaRPr lang="en-GB" sz="32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3200" b="1" noProof="0" dirty="0" smtClean="0">
                          <a:solidFill>
                            <a:srgbClr val="0070C0"/>
                          </a:solidFill>
                          <a:effectLst>
                            <a:outerShdw blurRad="38100" dist="38100" dir="2700000" algn="tl">
                              <a:srgbClr val="000000">
                                <a:alpha val="43137"/>
                              </a:srgbClr>
                            </a:outerShdw>
                          </a:effectLst>
                        </a:rPr>
                        <a:t>gymnastics – pommel horse</a:t>
                      </a:r>
                      <a:endParaRPr lang="en-GB" sz="3200" b="1" noProof="0" dirty="0">
                        <a:solidFill>
                          <a:srgbClr val="0070C0"/>
                        </a:solidFill>
                        <a:effectLst>
                          <a:outerShdw blurRad="38100" dist="38100" dir="2700000" algn="tl">
                            <a:srgbClr val="000000">
                              <a:alpha val="43137"/>
                            </a:srgbClr>
                          </a:outerShdw>
                        </a:effectLst>
                      </a:endParaRPr>
                    </a:p>
                  </a:txBody>
                  <a:tcPr/>
                </a:tc>
              </a:tr>
              <a:tr h="370840">
                <a:tc>
                  <a:txBody>
                    <a:bodyPr/>
                    <a:lstStyle/>
                    <a:p>
                      <a:pPr algn="ctr"/>
                      <a:r>
                        <a:rPr lang="en-GB" sz="3200" b="1" noProof="0" smtClean="0">
                          <a:solidFill>
                            <a:srgbClr val="0070C0"/>
                          </a:solidFill>
                          <a:effectLst>
                            <a:outerShdw blurRad="38100" dist="38100" dir="2700000" algn="tl">
                              <a:srgbClr val="000000">
                                <a:alpha val="43137"/>
                              </a:srgbClr>
                            </a:outerShdw>
                          </a:effectLst>
                        </a:rPr>
                        <a:t>3rd</a:t>
                      </a:r>
                      <a:endParaRPr lang="en-GB" sz="3200" b="1" noProof="0">
                        <a:solidFill>
                          <a:srgbClr val="0070C0"/>
                        </a:solidFill>
                        <a:effectLst>
                          <a:outerShdw blurRad="38100" dist="38100" dir="2700000" algn="tl">
                            <a:srgbClr val="000000">
                              <a:alpha val="43137"/>
                            </a:srgbClr>
                          </a:outerShdw>
                        </a:effectLst>
                      </a:endParaRPr>
                    </a:p>
                  </a:txBody>
                  <a:tcPr/>
                </a:tc>
                <a:tc>
                  <a:txBody>
                    <a:bodyPr/>
                    <a:lstStyle/>
                    <a:p>
                      <a:pPr algn="ctr"/>
                      <a:r>
                        <a:rPr lang="en-GB" sz="3200" b="1" noProof="0" dirty="0" err="1" smtClean="0">
                          <a:solidFill>
                            <a:srgbClr val="0070C0"/>
                          </a:solidFill>
                          <a:effectLst>
                            <a:outerShdw blurRad="38100" dist="38100" dir="2700000" algn="tl">
                              <a:srgbClr val="000000">
                                <a:alpha val="43137"/>
                              </a:srgbClr>
                            </a:outerShdw>
                          </a:effectLst>
                        </a:rPr>
                        <a:t>MIRO</a:t>
                      </a:r>
                      <a:r>
                        <a:rPr lang="en-GB" sz="3200" b="1" noProof="0" dirty="0" smtClean="0">
                          <a:solidFill>
                            <a:srgbClr val="0070C0"/>
                          </a:solidFill>
                          <a:effectLst>
                            <a:outerShdw blurRad="38100" dist="38100" dir="2700000" algn="tl">
                              <a:srgbClr val="000000">
                                <a:alpha val="43137"/>
                              </a:srgbClr>
                            </a:outerShdw>
                          </a:effectLst>
                        </a:rPr>
                        <a:t> </a:t>
                      </a:r>
                      <a:r>
                        <a:rPr lang="en-GB" sz="3200" b="1" noProof="0" dirty="0" err="1" smtClean="0">
                          <a:solidFill>
                            <a:srgbClr val="0070C0"/>
                          </a:solidFill>
                          <a:effectLst>
                            <a:outerShdw blurRad="38100" dist="38100" dir="2700000" algn="tl">
                              <a:srgbClr val="000000">
                                <a:alpha val="43137"/>
                              </a:srgbClr>
                            </a:outerShdw>
                          </a:effectLst>
                        </a:rPr>
                        <a:t>CERAR</a:t>
                      </a:r>
                      <a:endParaRPr lang="en-GB" sz="32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3200" b="1" noProof="0" dirty="0" smtClean="0">
                          <a:solidFill>
                            <a:srgbClr val="0070C0"/>
                          </a:solidFill>
                          <a:effectLst>
                            <a:outerShdw blurRad="38100" dist="38100" dir="2700000" algn="tl">
                              <a:srgbClr val="000000">
                                <a:alpha val="43137"/>
                              </a:srgbClr>
                            </a:outerShdw>
                          </a:effectLst>
                        </a:rPr>
                        <a:t>gymnastics – horizontal bar</a:t>
                      </a:r>
                      <a:endParaRPr lang="en-GB" sz="3200" b="1" noProof="0" dirty="0">
                        <a:solidFill>
                          <a:srgbClr val="0070C0"/>
                        </a:solidFill>
                        <a:effectLst>
                          <a:outerShdw blurRad="38100" dist="38100" dir="2700000" algn="tl">
                            <a:srgbClr val="000000">
                              <a:alpha val="43137"/>
                            </a:srgbClr>
                          </a:outerShdw>
                        </a:effectLst>
                      </a:endParaRPr>
                    </a:p>
                  </a:txBody>
                  <a:tcPr/>
                </a:tc>
              </a:tr>
            </a:tbl>
          </a:graphicData>
        </a:graphic>
      </p:graphicFrame>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i="1" dirty="0" err="1" smtClean="0">
                <a:solidFill>
                  <a:srgbClr val="FFC000"/>
                </a:solidFill>
                <a:effectLst>
                  <a:outerShdw blurRad="38100" dist="38100" dir="2700000" algn="tl">
                    <a:srgbClr val="000000">
                      <a:alpha val="43137"/>
                    </a:srgbClr>
                  </a:outerShdw>
                </a:effectLst>
              </a:rPr>
              <a:t>SUMMER</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GAMES</a:t>
            </a:r>
            <a:endParaRPr lang="sl-SI" sz="5400" dirty="0"/>
          </a:p>
        </p:txBody>
      </p:sp>
      <p:graphicFrame>
        <p:nvGraphicFramePr>
          <p:cNvPr id="5" name="Ograda vsebine 4"/>
          <p:cNvGraphicFramePr>
            <a:graphicFrameLocks noGrp="1"/>
          </p:cNvGraphicFramePr>
          <p:nvPr>
            <p:ph idx="1"/>
          </p:nvPr>
        </p:nvGraphicFramePr>
        <p:xfrm>
          <a:off x="428625" y="1500188"/>
          <a:ext cx="8258175" cy="2621280"/>
        </p:xfrm>
        <a:graphic>
          <a:graphicData uri="http://schemas.openxmlformats.org/drawingml/2006/table">
            <a:tbl>
              <a:tblPr firstRow="1" bandRow="1">
                <a:tableStyleId>{93296810-A885-4BE3-A3E7-6D5BEEA58F35}</a:tableStyleId>
              </a:tblPr>
              <a:tblGrid>
                <a:gridCol w="1191047"/>
                <a:gridCol w="2520280"/>
                <a:gridCol w="4546848"/>
              </a:tblGrid>
              <a:tr h="370840">
                <a:tc gridSpan="3">
                  <a:txBody>
                    <a:bodyPr/>
                    <a:lstStyle/>
                    <a:p>
                      <a:pPr algn="ctr"/>
                      <a:r>
                        <a:rPr lang="en-GB" sz="3600" b="1" noProof="0" dirty="0" smtClean="0">
                          <a:effectLst>
                            <a:outerShdw blurRad="38100" dist="38100" dir="2700000" algn="tl">
                              <a:srgbClr val="000000">
                                <a:alpha val="43137"/>
                              </a:srgbClr>
                            </a:outerShdw>
                          </a:effectLst>
                        </a:rPr>
                        <a:t>1968 – MEXICO CITY - MEXICO</a:t>
                      </a:r>
                      <a:endParaRPr lang="en-GB" sz="3600" b="1" noProof="0" dirty="0">
                        <a:effectLst>
                          <a:outerShdw blurRad="38100" dist="38100" dir="2700000" algn="tl">
                            <a:srgbClr val="000000">
                              <a:alpha val="43137"/>
                            </a:srgbClr>
                          </a:outerShdw>
                        </a:effectLst>
                      </a:endParaRPr>
                    </a:p>
                  </a:txBody>
                  <a:tcPr/>
                </a:tc>
                <a:tc hMerge="1">
                  <a:txBody>
                    <a:bodyPr/>
                    <a:lstStyle/>
                    <a:p>
                      <a:endParaRPr lang="sl-SI" dirty="0"/>
                    </a:p>
                  </a:txBody>
                  <a:tcPr/>
                </a:tc>
                <a:tc hMerge="1">
                  <a:txBody>
                    <a:bodyPr/>
                    <a:lstStyle/>
                    <a:p>
                      <a:endParaRPr lang="sl-SI" dirty="0"/>
                    </a:p>
                  </a:txBody>
                  <a:tcPr/>
                </a:tc>
              </a:tr>
              <a:tr h="370840">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PLACE</a:t>
                      </a:r>
                      <a:endParaRPr lang="en-GB" sz="28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WHO</a:t>
                      </a:r>
                      <a:endParaRPr lang="en-GB" sz="28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DISCIPLINE</a:t>
                      </a:r>
                      <a:r>
                        <a:rPr lang="sl-SI" sz="2800" b="1" i="1" noProof="0" dirty="0" smtClean="0">
                          <a:solidFill>
                            <a:srgbClr val="00B050"/>
                          </a:solidFill>
                          <a:effectLst>
                            <a:outerShdw blurRad="38100" dist="38100" dir="2700000" algn="tl">
                              <a:srgbClr val="000000">
                                <a:alpha val="43137"/>
                              </a:srgbClr>
                            </a:outerShdw>
                          </a:effectLst>
                        </a:rPr>
                        <a:t> / </a:t>
                      </a:r>
                      <a:r>
                        <a:rPr lang="sl-SI" sz="2800" b="1" i="1" noProof="0" dirty="0" err="1" smtClean="0">
                          <a:solidFill>
                            <a:srgbClr val="00B050"/>
                          </a:solidFill>
                          <a:effectLst>
                            <a:outerShdw blurRad="38100" dist="38100" dir="2700000" algn="tl">
                              <a:srgbClr val="000000">
                                <a:alpha val="43137"/>
                              </a:srgbClr>
                            </a:outerShdw>
                          </a:effectLst>
                        </a:rPr>
                        <a:t>EVENT</a:t>
                      </a:r>
                      <a:endParaRPr lang="en-GB" sz="2800" b="1" i="1" noProof="0" dirty="0">
                        <a:solidFill>
                          <a:srgbClr val="00B050"/>
                        </a:solidFill>
                        <a:effectLst>
                          <a:outerShdw blurRad="38100" dist="38100" dir="2700000" algn="tl">
                            <a:srgbClr val="000000">
                              <a:alpha val="43137"/>
                            </a:srgbClr>
                          </a:outerShdw>
                        </a:effectLst>
                      </a:endParaRPr>
                    </a:p>
                  </a:txBody>
                  <a:tcPr/>
                </a:tc>
              </a:tr>
              <a:tr h="370840">
                <a:tc>
                  <a:txBody>
                    <a:bodyPr/>
                    <a:lstStyle/>
                    <a:p>
                      <a:pPr algn="ctr"/>
                      <a:r>
                        <a:rPr lang="en-GB" sz="2800" b="1" noProof="0" dirty="0" smtClean="0">
                          <a:solidFill>
                            <a:srgbClr val="0070C0"/>
                          </a:solidFill>
                          <a:effectLst>
                            <a:outerShdw blurRad="38100" dist="38100" dir="2700000" algn="tl">
                              <a:srgbClr val="000000">
                                <a:alpha val="43137"/>
                              </a:srgbClr>
                            </a:outerShdw>
                          </a:effectLst>
                        </a:rPr>
                        <a:t>1st</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err="1" smtClean="0">
                          <a:solidFill>
                            <a:srgbClr val="0070C0"/>
                          </a:solidFill>
                          <a:effectLst>
                            <a:outerShdw blurRad="38100" dist="38100" dir="2700000" algn="tl">
                              <a:srgbClr val="000000">
                                <a:alpha val="43137"/>
                              </a:srgbClr>
                            </a:outerShdw>
                          </a:effectLst>
                        </a:rPr>
                        <a:t>MIRO</a:t>
                      </a:r>
                      <a:r>
                        <a:rPr lang="en-GB" sz="2800" b="1" noProof="0" dirty="0" smtClean="0">
                          <a:solidFill>
                            <a:srgbClr val="0070C0"/>
                          </a:solidFill>
                          <a:effectLst>
                            <a:outerShdw blurRad="38100" dist="38100" dir="2700000" algn="tl">
                              <a:srgbClr val="000000">
                                <a:alpha val="43137"/>
                              </a:srgbClr>
                            </a:outerShdw>
                          </a:effectLst>
                        </a:rPr>
                        <a:t> </a:t>
                      </a:r>
                      <a:r>
                        <a:rPr lang="en-GB" sz="2800" b="1" noProof="0" dirty="0" err="1" smtClean="0">
                          <a:solidFill>
                            <a:srgbClr val="0070C0"/>
                          </a:solidFill>
                          <a:effectLst>
                            <a:outerShdw blurRad="38100" dist="38100" dir="2700000" algn="tl">
                              <a:srgbClr val="000000">
                                <a:alpha val="43137"/>
                              </a:srgbClr>
                            </a:outerShdw>
                          </a:effectLst>
                        </a:rPr>
                        <a:t>CERAR</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1" noProof="0" dirty="0" smtClean="0">
                          <a:solidFill>
                            <a:srgbClr val="0070C0"/>
                          </a:solidFill>
                          <a:effectLst>
                            <a:outerShdw blurRad="38100" dist="38100" dir="2700000" algn="tl">
                              <a:srgbClr val="000000">
                                <a:alpha val="43137"/>
                              </a:srgbClr>
                            </a:outerShdw>
                          </a:effectLst>
                        </a:rPr>
                        <a:t>gymnastics – pommel horse</a:t>
                      </a:r>
                    </a:p>
                  </a:txBody>
                  <a:tcPr/>
                </a:tc>
              </a:tr>
              <a:tr h="741680">
                <a:tc>
                  <a:txBody>
                    <a:bodyPr/>
                    <a:lstStyle/>
                    <a:p>
                      <a:pPr algn="ctr"/>
                      <a:r>
                        <a:rPr lang="en-GB" sz="2800" b="1" noProof="0" smtClean="0">
                          <a:solidFill>
                            <a:srgbClr val="0070C0"/>
                          </a:solidFill>
                          <a:effectLst>
                            <a:outerShdw blurRad="38100" dist="38100" dir="2700000" algn="tl">
                              <a:srgbClr val="000000">
                                <a:alpha val="43137"/>
                              </a:srgbClr>
                            </a:outerShdw>
                          </a:effectLst>
                        </a:rPr>
                        <a:t>2nd</a:t>
                      </a:r>
                      <a:endParaRPr lang="en-GB" sz="2800" b="1" noProof="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err="1" smtClean="0">
                          <a:solidFill>
                            <a:srgbClr val="0070C0"/>
                          </a:solidFill>
                          <a:effectLst>
                            <a:outerShdw blurRad="38100" dist="38100" dir="2700000" algn="tl">
                              <a:srgbClr val="000000">
                                <a:alpha val="43137"/>
                              </a:srgbClr>
                            </a:outerShdw>
                          </a:effectLst>
                        </a:rPr>
                        <a:t>IVO</a:t>
                      </a:r>
                      <a:r>
                        <a:rPr lang="en-GB" sz="2800" b="1" noProof="0" dirty="0" smtClean="0">
                          <a:solidFill>
                            <a:srgbClr val="0070C0"/>
                          </a:solidFill>
                          <a:effectLst>
                            <a:outerShdw blurRad="38100" dist="38100" dir="2700000" algn="tl">
                              <a:srgbClr val="000000">
                                <a:alpha val="43137"/>
                              </a:srgbClr>
                            </a:outerShdw>
                          </a:effectLst>
                        </a:rPr>
                        <a:t> </a:t>
                      </a:r>
                      <a:r>
                        <a:rPr lang="en-GB" sz="2800" b="1" noProof="0" dirty="0" err="1" smtClean="0">
                          <a:solidFill>
                            <a:srgbClr val="0070C0"/>
                          </a:solidFill>
                          <a:effectLst>
                            <a:outerShdw blurRad="38100" dist="38100" dir="2700000" algn="tl">
                              <a:srgbClr val="000000">
                                <a:alpha val="43137"/>
                              </a:srgbClr>
                            </a:outerShdw>
                          </a:effectLst>
                        </a:rPr>
                        <a:t>DANEU</a:t>
                      </a:r>
                      <a:endParaRPr lang="en-GB" sz="2800" b="1" noProof="0" dirty="0" smtClean="0">
                        <a:solidFill>
                          <a:srgbClr val="0070C0"/>
                        </a:solidFill>
                        <a:effectLst>
                          <a:outerShdw blurRad="38100" dist="38100" dir="2700000" algn="tl">
                            <a:srgbClr val="000000">
                              <a:alpha val="43137"/>
                            </a:srgbClr>
                          </a:outerShdw>
                        </a:effectLst>
                      </a:endParaRPr>
                    </a:p>
                    <a:p>
                      <a:pPr algn="ctr"/>
                      <a:r>
                        <a:rPr lang="en-GB" sz="2800" b="1" noProof="0" dirty="0" err="1" smtClean="0">
                          <a:solidFill>
                            <a:srgbClr val="0070C0"/>
                          </a:solidFill>
                          <a:effectLst>
                            <a:outerShdw blurRad="38100" dist="38100" dir="2700000" algn="tl">
                              <a:srgbClr val="000000">
                                <a:alpha val="43137"/>
                              </a:srgbClr>
                            </a:outerShdw>
                          </a:effectLst>
                        </a:rPr>
                        <a:t>ALJOŠA</a:t>
                      </a:r>
                      <a:r>
                        <a:rPr lang="en-GB" sz="2800" b="1" noProof="0" dirty="0" smtClean="0">
                          <a:solidFill>
                            <a:srgbClr val="0070C0"/>
                          </a:solidFill>
                          <a:effectLst>
                            <a:outerShdw blurRad="38100" dist="38100" dir="2700000" algn="tl">
                              <a:srgbClr val="000000">
                                <a:alpha val="43137"/>
                              </a:srgbClr>
                            </a:outerShdw>
                          </a:effectLst>
                        </a:rPr>
                        <a:t> </a:t>
                      </a:r>
                      <a:r>
                        <a:rPr lang="en-GB" sz="2800" b="1" noProof="0" dirty="0" err="1" smtClean="0">
                          <a:solidFill>
                            <a:srgbClr val="0070C0"/>
                          </a:solidFill>
                          <a:effectLst>
                            <a:outerShdw blurRad="38100" dist="38100" dir="2700000" algn="tl">
                              <a:srgbClr val="000000">
                                <a:alpha val="43137"/>
                              </a:srgbClr>
                            </a:outerShdw>
                          </a:effectLst>
                        </a:rPr>
                        <a:t>ŽORGA</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0070C0"/>
                          </a:solidFill>
                          <a:effectLst>
                            <a:outerShdw blurRad="38100" dist="38100" dir="2700000" algn="tl">
                              <a:srgbClr val="000000">
                                <a:alpha val="43137"/>
                              </a:srgbClr>
                            </a:outerShdw>
                          </a:effectLst>
                        </a:rPr>
                        <a:t>basketball</a:t>
                      </a:r>
                      <a:endParaRPr lang="en-GB" sz="2800" b="1" noProof="0" dirty="0">
                        <a:solidFill>
                          <a:srgbClr val="0070C0"/>
                        </a:solidFill>
                        <a:effectLst>
                          <a:outerShdw blurRad="38100" dist="38100" dir="2700000" algn="tl">
                            <a:srgbClr val="000000">
                              <a:alpha val="43137"/>
                            </a:srgbClr>
                          </a:outerShdw>
                        </a:effectLst>
                      </a:endParaRPr>
                    </a:p>
                  </a:txBody>
                  <a:tcPr/>
                </a:tc>
              </a:tr>
            </a:tbl>
          </a:graphicData>
        </a:graphic>
      </p:graphicFrame>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i="1" dirty="0" err="1" smtClean="0">
                <a:solidFill>
                  <a:srgbClr val="FFC000"/>
                </a:solidFill>
                <a:effectLst>
                  <a:outerShdw blurRad="38100" dist="38100" dir="2700000" algn="tl">
                    <a:srgbClr val="000000">
                      <a:alpha val="43137"/>
                    </a:srgbClr>
                  </a:outerShdw>
                </a:effectLst>
              </a:rPr>
              <a:t>SUMMER</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GAMES</a:t>
            </a:r>
            <a:endParaRPr lang="sl-SI" sz="5400" dirty="0"/>
          </a:p>
        </p:txBody>
      </p:sp>
      <p:graphicFrame>
        <p:nvGraphicFramePr>
          <p:cNvPr id="5" name="Ograda vsebine 4"/>
          <p:cNvGraphicFramePr>
            <a:graphicFrameLocks noGrp="1"/>
          </p:cNvGraphicFramePr>
          <p:nvPr>
            <p:ph idx="1"/>
          </p:nvPr>
        </p:nvGraphicFramePr>
        <p:xfrm>
          <a:off x="428625" y="1500188"/>
          <a:ext cx="8258175" cy="3586480"/>
        </p:xfrm>
        <a:graphic>
          <a:graphicData uri="http://schemas.openxmlformats.org/drawingml/2006/table">
            <a:tbl>
              <a:tblPr firstRow="1" bandRow="1">
                <a:tableStyleId>{93296810-A885-4BE3-A3E7-6D5BEEA58F35}</a:tableStyleId>
              </a:tblPr>
              <a:tblGrid>
                <a:gridCol w="1263055"/>
                <a:gridCol w="3384376"/>
                <a:gridCol w="3610744"/>
              </a:tblGrid>
              <a:tr h="370840">
                <a:tc gridSpan="3">
                  <a:txBody>
                    <a:bodyPr/>
                    <a:lstStyle/>
                    <a:p>
                      <a:pPr algn="ctr"/>
                      <a:r>
                        <a:rPr lang="en-GB" sz="3600" b="1" noProof="0" dirty="0" smtClean="0">
                          <a:effectLst>
                            <a:outerShdw blurRad="38100" dist="38100" dir="2700000" algn="tl">
                              <a:srgbClr val="000000">
                                <a:alpha val="43137"/>
                              </a:srgbClr>
                            </a:outerShdw>
                          </a:effectLst>
                        </a:rPr>
                        <a:t>1984 – LOS ANGELES – UNITED STATES</a:t>
                      </a:r>
                      <a:endParaRPr lang="en-GB" sz="3600" b="1" noProof="0" dirty="0">
                        <a:effectLst>
                          <a:outerShdw blurRad="38100" dist="38100" dir="2700000" algn="tl">
                            <a:srgbClr val="000000">
                              <a:alpha val="43137"/>
                            </a:srgbClr>
                          </a:outerShdw>
                        </a:effectLst>
                      </a:endParaRPr>
                    </a:p>
                  </a:txBody>
                  <a:tcPr/>
                </a:tc>
                <a:tc hMerge="1">
                  <a:txBody>
                    <a:bodyPr/>
                    <a:lstStyle/>
                    <a:p>
                      <a:endParaRPr lang="sl-SI" dirty="0"/>
                    </a:p>
                  </a:txBody>
                  <a:tcPr/>
                </a:tc>
                <a:tc hMerge="1">
                  <a:txBody>
                    <a:bodyPr/>
                    <a:lstStyle/>
                    <a:p>
                      <a:endParaRPr lang="sl-SI" dirty="0"/>
                    </a:p>
                  </a:txBody>
                  <a:tcPr/>
                </a:tc>
              </a:tr>
              <a:tr h="370840">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PLACE</a:t>
                      </a:r>
                      <a:endParaRPr lang="en-GB" sz="28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WHO</a:t>
                      </a:r>
                      <a:endParaRPr lang="en-GB" sz="28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DISCIPLINE</a:t>
                      </a:r>
                      <a:r>
                        <a:rPr lang="sl-SI" sz="2800" b="1" i="1" noProof="0" dirty="0" smtClean="0">
                          <a:solidFill>
                            <a:srgbClr val="00B050"/>
                          </a:solidFill>
                          <a:effectLst>
                            <a:outerShdw blurRad="38100" dist="38100" dir="2700000" algn="tl">
                              <a:srgbClr val="000000">
                                <a:alpha val="43137"/>
                              </a:srgbClr>
                            </a:outerShdw>
                          </a:effectLst>
                        </a:rPr>
                        <a:t> / </a:t>
                      </a:r>
                      <a:r>
                        <a:rPr lang="sl-SI" sz="2800" b="1" i="1" noProof="0" dirty="0" err="1" smtClean="0">
                          <a:solidFill>
                            <a:srgbClr val="00B050"/>
                          </a:solidFill>
                          <a:effectLst>
                            <a:outerShdw blurRad="38100" dist="38100" dir="2700000" algn="tl">
                              <a:srgbClr val="000000">
                                <a:alpha val="43137"/>
                              </a:srgbClr>
                            </a:outerShdw>
                          </a:effectLst>
                        </a:rPr>
                        <a:t>EVENT</a:t>
                      </a:r>
                      <a:endParaRPr lang="en-GB" sz="2800" b="1" i="1" noProof="0" dirty="0">
                        <a:solidFill>
                          <a:srgbClr val="00B050"/>
                        </a:solidFill>
                        <a:effectLst>
                          <a:outerShdw blurRad="38100" dist="38100" dir="2700000" algn="tl">
                            <a:srgbClr val="000000">
                              <a:alpha val="43137"/>
                            </a:srgbClr>
                          </a:outerShdw>
                        </a:effectLst>
                      </a:endParaRPr>
                    </a:p>
                  </a:txBody>
                  <a:tcPr/>
                </a:tc>
              </a:tr>
              <a:tr h="741680">
                <a:tc>
                  <a:txBody>
                    <a:bodyPr/>
                    <a:lstStyle/>
                    <a:p>
                      <a:pPr algn="ctr"/>
                      <a:r>
                        <a:rPr lang="en-GB" sz="2800" b="1" noProof="0" dirty="0" smtClean="0">
                          <a:solidFill>
                            <a:srgbClr val="0070C0"/>
                          </a:solidFill>
                          <a:effectLst>
                            <a:outerShdw blurRad="38100" dist="38100" dir="2700000" algn="tl">
                              <a:srgbClr val="000000">
                                <a:alpha val="43137"/>
                              </a:srgbClr>
                            </a:outerShdw>
                          </a:effectLst>
                        </a:rPr>
                        <a:t>1st</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0070C0"/>
                          </a:solidFill>
                          <a:effectLst>
                            <a:outerShdw blurRad="38100" dist="38100" dir="2700000" algn="tl">
                              <a:srgbClr val="000000">
                                <a:alpha val="43137"/>
                              </a:srgbClr>
                            </a:outerShdw>
                          </a:effectLst>
                        </a:rPr>
                        <a:t>ROLANDO </a:t>
                      </a:r>
                      <a:r>
                        <a:rPr lang="en-GB" sz="2800" b="1" noProof="0" dirty="0" err="1" smtClean="0">
                          <a:solidFill>
                            <a:srgbClr val="0070C0"/>
                          </a:solidFill>
                          <a:effectLst>
                            <a:outerShdw blurRad="38100" dist="38100" dir="2700000" algn="tl">
                              <a:srgbClr val="000000">
                                <a:alpha val="43137"/>
                              </a:srgbClr>
                            </a:outerShdw>
                          </a:effectLst>
                        </a:rPr>
                        <a:t>PUŠNIK</a:t>
                      </a:r>
                      <a:endParaRPr lang="en-GB" sz="2800" b="1" noProof="0" dirty="0" smtClean="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0070C0"/>
                          </a:solidFill>
                          <a:effectLst>
                            <a:outerShdw blurRad="38100" dist="38100" dir="2700000" algn="tl">
                              <a:srgbClr val="000000">
                                <a:alpha val="43137"/>
                              </a:srgbClr>
                            </a:outerShdw>
                          </a:effectLst>
                        </a:rPr>
                        <a:t>handball</a:t>
                      </a:r>
                    </a:p>
                  </a:txBody>
                  <a:tcPr/>
                </a:tc>
              </a:tr>
              <a:tr h="741680">
                <a:tc>
                  <a:txBody>
                    <a:bodyPr/>
                    <a:lstStyle/>
                    <a:p>
                      <a:pPr algn="ctr"/>
                      <a:r>
                        <a:rPr lang="sl-SI" sz="2800" b="1" noProof="0" dirty="0" smtClean="0">
                          <a:solidFill>
                            <a:srgbClr val="EE1295"/>
                          </a:solidFill>
                          <a:effectLst>
                            <a:outerShdw blurRad="38100" dist="38100" dir="2700000" algn="tl">
                              <a:srgbClr val="000000">
                                <a:alpha val="43137"/>
                              </a:srgbClr>
                            </a:outerShdw>
                          </a:effectLst>
                        </a:rPr>
                        <a:t>1st</a:t>
                      </a:r>
                      <a:r>
                        <a:rPr lang="sl-SI" sz="2800" b="1" baseline="0" noProof="0" dirty="0" smtClean="0">
                          <a:solidFill>
                            <a:srgbClr val="EE1295"/>
                          </a:solidFill>
                          <a:effectLst>
                            <a:outerShdw blurRad="38100" dist="38100" dir="2700000" algn="tl">
                              <a:srgbClr val="000000">
                                <a:alpha val="43137"/>
                              </a:srgbClr>
                            </a:outerShdw>
                          </a:effectLst>
                        </a:rPr>
                        <a:t> </a:t>
                      </a:r>
                      <a:endParaRPr lang="en-GB" sz="2800" b="1" noProof="0" dirty="0">
                        <a:solidFill>
                          <a:srgbClr val="EE1295"/>
                        </a:solidFill>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1" noProof="0" dirty="0" err="1" smtClean="0">
                          <a:solidFill>
                            <a:srgbClr val="EE1295"/>
                          </a:solidFill>
                          <a:effectLst>
                            <a:outerShdw blurRad="38100" dist="38100" dir="2700000" algn="tl">
                              <a:srgbClr val="000000">
                                <a:alpha val="43137"/>
                              </a:srgbClr>
                            </a:outerShdw>
                          </a:effectLst>
                        </a:rPr>
                        <a:t>ALENKA</a:t>
                      </a:r>
                      <a:r>
                        <a:rPr lang="en-GB" sz="2800" b="1" noProof="0" dirty="0" smtClean="0">
                          <a:solidFill>
                            <a:srgbClr val="EE1295"/>
                          </a:solidFill>
                          <a:effectLst>
                            <a:outerShdw blurRad="38100" dist="38100" dir="2700000" algn="tl">
                              <a:srgbClr val="000000">
                                <a:alpha val="43137"/>
                              </a:srgbClr>
                            </a:outerShdw>
                          </a:effectLst>
                        </a:rPr>
                        <a:t> </a:t>
                      </a:r>
                      <a:r>
                        <a:rPr lang="en-GB" sz="2800" b="1" noProof="0" dirty="0" err="1" smtClean="0">
                          <a:solidFill>
                            <a:srgbClr val="EE1295"/>
                          </a:solidFill>
                          <a:effectLst>
                            <a:outerShdw blurRad="38100" dist="38100" dir="2700000" algn="tl">
                              <a:srgbClr val="000000">
                                <a:alpha val="43137"/>
                              </a:srgbClr>
                            </a:outerShdw>
                          </a:effectLst>
                        </a:rPr>
                        <a:t>CUDERMAN</a:t>
                      </a:r>
                      <a:endParaRPr lang="en-GB" sz="2800" b="1" noProof="0" dirty="0">
                        <a:solidFill>
                          <a:srgbClr val="EE1295"/>
                        </a:solidFill>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1" noProof="0" dirty="0" smtClean="0">
                          <a:solidFill>
                            <a:srgbClr val="EE1295"/>
                          </a:solidFill>
                          <a:effectLst>
                            <a:outerShdw blurRad="38100" dist="38100" dir="2700000" algn="tl">
                              <a:srgbClr val="000000">
                                <a:alpha val="43137"/>
                              </a:srgbClr>
                            </a:outerShdw>
                          </a:effectLst>
                        </a:rPr>
                        <a:t>handball</a:t>
                      </a:r>
                      <a:endParaRPr lang="en-GB" sz="2800" b="1" noProof="0" dirty="0">
                        <a:solidFill>
                          <a:srgbClr val="EE1295"/>
                        </a:solidFill>
                        <a:effectLst>
                          <a:outerShdw blurRad="38100" dist="38100" dir="2700000" algn="tl">
                            <a:srgbClr val="000000">
                              <a:alpha val="43137"/>
                            </a:srgbClr>
                          </a:outerShdw>
                        </a:effectLst>
                      </a:endParaRPr>
                    </a:p>
                  </a:txBody>
                  <a:tcPr/>
                </a:tc>
              </a:tr>
              <a:tr h="741680">
                <a:tc>
                  <a:txBody>
                    <a:bodyPr/>
                    <a:lstStyle/>
                    <a:p>
                      <a:pPr algn="ctr"/>
                      <a:r>
                        <a:rPr lang="en-GB" sz="2800" b="1" noProof="0" dirty="0" smtClean="0">
                          <a:solidFill>
                            <a:srgbClr val="0070C0"/>
                          </a:solidFill>
                          <a:effectLst>
                            <a:outerShdw blurRad="38100" dist="38100" dir="2700000" algn="tl">
                              <a:srgbClr val="000000">
                                <a:alpha val="43137"/>
                              </a:srgbClr>
                            </a:outerShdw>
                          </a:effectLst>
                        </a:rPr>
                        <a:t>3rd</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err="1" smtClean="0">
                          <a:solidFill>
                            <a:srgbClr val="0070C0"/>
                          </a:solidFill>
                          <a:effectLst>
                            <a:outerShdw blurRad="38100" dist="38100" dir="2700000" algn="tl">
                              <a:srgbClr val="000000">
                                <a:alpha val="43137"/>
                              </a:srgbClr>
                            </a:outerShdw>
                          </a:effectLst>
                        </a:rPr>
                        <a:t>SREČKO</a:t>
                      </a:r>
                      <a:r>
                        <a:rPr lang="en-GB" sz="2800" b="1" baseline="0" noProof="0" dirty="0" smtClean="0">
                          <a:solidFill>
                            <a:srgbClr val="0070C0"/>
                          </a:solidFill>
                          <a:effectLst>
                            <a:outerShdw blurRad="38100" dist="38100" dir="2700000" algn="tl">
                              <a:srgbClr val="000000">
                                <a:alpha val="43137"/>
                              </a:srgbClr>
                            </a:outerShdw>
                          </a:effectLst>
                        </a:rPr>
                        <a:t> </a:t>
                      </a:r>
                      <a:r>
                        <a:rPr lang="en-GB" sz="2800" b="1" baseline="0" noProof="0" dirty="0" err="1" smtClean="0">
                          <a:solidFill>
                            <a:srgbClr val="0070C0"/>
                          </a:solidFill>
                          <a:effectLst>
                            <a:outerShdw blurRad="38100" dist="38100" dir="2700000" algn="tl">
                              <a:srgbClr val="000000">
                                <a:alpha val="43137"/>
                              </a:srgbClr>
                            </a:outerShdw>
                          </a:effectLst>
                        </a:rPr>
                        <a:t>KATANEC</a:t>
                      </a:r>
                      <a:endParaRPr lang="en-GB" sz="2800" b="1" noProof="0" dirty="0" smtClean="0">
                        <a:solidFill>
                          <a:srgbClr val="0070C0"/>
                        </a:solidFill>
                        <a:effectLst>
                          <a:outerShdw blurRad="38100" dist="38100" dir="2700000" algn="tl">
                            <a:srgbClr val="000000">
                              <a:alpha val="43137"/>
                            </a:srgbClr>
                          </a:outerShdw>
                        </a:effectLst>
                      </a:endParaRPr>
                    </a:p>
                    <a:p>
                      <a:pPr algn="ctr"/>
                      <a:r>
                        <a:rPr lang="en-GB" sz="2800" b="1" noProof="0" dirty="0" smtClean="0">
                          <a:solidFill>
                            <a:srgbClr val="0070C0"/>
                          </a:solidFill>
                          <a:effectLst>
                            <a:outerShdw blurRad="38100" dist="38100" dir="2700000" algn="tl">
                              <a:srgbClr val="000000">
                                <a:alpha val="43137"/>
                              </a:srgbClr>
                            </a:outerShdw>
                          </a:effectLst>
                        </a:rPr>
                        <a:t>MARKO </a:t>
                      </a:r>
                      <a:r>
                        <a:rPr lang="en-GB" sz="2800" b="1" noProof="0" dirty="0" err="1" smtClean="0">
                          <a:solidFill>
                            <a:srgbClr val="0070C0"/>
                          </a:solidFill>
                          <a:effectLst>
                            <a:outerShdw blurRad="38100" dist="38100" dir="2700000" algn="tl">
                              <a:srgbClr val="000000">
                                <a:alpha val="43137"/>
                              </a:srgbClr>
                            </a:outerShdw>
                          </a:effectLst>
                        </a:rPr>
                        <a:t>ELSNER</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0070C0"/>
                          </a:solidFill>
                          <a:effectLst>
                            <a:outerShdw blurRad="38100" dist="38100" dir="2700000" algn="tl">
                              <a:srgbClr val="000000">
                                <a:alpha val="43137"/>
                              </a:srgbClr>
                            </a:outerShdw>
                          </a:effectLst>
                        </a:rPr>
                        <a:t>football</a:t>
                      </a:r>
                      <a:endParaRPr lang="en-GB" sz="2800" b="1" noProof="0" dirty="0">
                        <a:solidFill>
                          <a:srgbClr val="0070C0"/>
                        </a:solidFill>
                        <a:effectLst>
                          <a:outerShdw blurRad="38100" dist="38100" dir="2700000" algn="tl">
                            <a:srgbClr val="000000">
                              <a:alpha val="43137"/>
                            </a:srgbClr>
                          </a:outerShdw>
                        </a:effectLst>
                      </a:endParaRPr>
                    </a:p>
                  </a:txBody>
                  <a:tcPr/>
                </a:tc>
              </a:tr>
            </a:tbl>
          </a:graphicData>
        </a:graphic>
      </p:graphicFrame>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i="1" dirty="0" err="1" smtClean="0">
                <a:solidFill>
                  <a:srgbClr val="FFC000"/>
                </a:solidFill>
                <a:effectLst>
                  <a:outerShdw blurRad="38100" dist="38100" dir="2700000" algn="tl">
                    <a:srgbClr val="000000">
                      <a:alpha val="43137"/>
                    </a:srgbClr>
                  </a:outerShdw>
                </a:effectLst>
              </a:rPr>
              <a:t>SUMMER</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GAMES</a:t>
            </a:r>
            <a:endParaRPr lang="sl-SI" sz="5400" dirty="0"/>
          </a:p>
        </p:txBody>
      </p:sp>
      <p:graphicFrame>
        <p:nvGraphicFramePr>
          <p:cNvPr id="5" name="Ograda vsebine 4"/>
          <p:cNvGraphicFramePr>
            <a:graphicFrameLocks noGrp="1"/>
          </p:cNvGraphicFramePr>
          <p:nvPr>
            <p:ph idx="1"/>
          </p:nvPr>
        </p:nvGraphicFramePr>
        <p:xfrm>
          <a:off x="428625" y="1500188"/>
          <a:ext cx="8258175" cy="3779520"/>
        </p:xfrm>
        <a:graphic>
          <a:graphicData uri="http://schemas.openxmlformats.org/drawingml/2006/table">
            <a:tbl>
              <a:tblPr firstRow="1" bandRow="1">
                <a:tableStyleId>{93296810-A885-4BE3-A3E7-6D5BEEA58F35}</a:tableStyleId>
              </a:tblPr>
              <a:tblGrid>
                <a:gridCol w="1335063"/>
                <a:gridCol w="2952328"/>
                <a:gridCol w="3970784"/>
              </a:tblGrid>
              <a:tr h="370840">
                <a:tc gridSpan="3">
                  <a:txBody>
                    <a:bodyPr/>
                    <a:lstStyle/>
                    <a:p>
                      <a:pPr algn="ctr"/>
                      <a:r>
                        <a:rPr lang="en-GB" sz="3600" b="1" noProof="0" dirty="0" smtClean="0">
                          <a:effectLst>
                            <a:outerShdw blurRad="38100" dist="38100" dir="2700000" algn="tl">
                              <a:srgbClr val="000000">
                                <a:alpha val="43137"/>
                              </a:srgbClr>
                            </a:outerShdw>
                          </a:effectLst>
                        </a:rPr>
                        <a:t>1988 – SEOUL – SOUTH KOREA</a:t>
                      </a:r>
                      <a:endParaRPr lang="en-GB" sz="3600" b="1" noProof="0" dirty="0">
                        <a:effectLst>
                          <a:outerShdw blurRad="38100" dist="38100" dir="2700000" algn="tl">
                            <a:srgbClr val="000000">
                              <a:alpha val="43137"/>
                            </a:srgbClr>
                          </a:outerShdw>
                        </a:effectLst>
                      </a:endParaRPr>
                    </a:p>
                  </a:txBody>
                  <a:tcPr/>
                </a:tc>
                <a:tc hMerge="1">
                  <a:txBody>
                    <a:bodyPr/>
                    <a:lstStyle/>
                    <a:p>
                      <a:endParaRPr lang="sl-SI" dirty="0"/>
                    </a:p>
                  </a:txBody>
                  <a:tcPr/>
                </a:tc>
                <a:tc hMerge="1">
                  <a:txBody>
                    <a:bodyPr/>
                    <a:lstStyle/>
                    <a:p>
                      <a:endParaRPr lang="sl-SI" dirty="0"/>
                    </a:p>
                  </a:txBody>
                  <a:tcPr/>
                </a:tc>
              </a:tr>
              <a:tr h="370840">
                <a:tc>
                  <a:txBody>
                    <a:bodyPr/>
                    <a:lstStyle/>
                    <a:p>
                      <a:pPr algn="ctr"/>
                      <a:r>
                        <a:rPr lang="en-GB" sz="2200" b="1" i="1" noProof="0" dirty="0" smtClean="0">
                          <a:solidFill>
                            <a:srgbClr val="00B050"/>
                          </a:solidFill>
                          <a:effectLst>
                            <a:outerShdw blurRad="38100" dist="38100" dir="2700000" algn="tl">
                              <a:srgbClr val="000000">
                                <a:alpha val="43137"/>
                              </a:srgbClr>
                            </a:outerShdw>
                          </a:effectLst>
                        </a:rPr>
                        <a:t>PLACE</a:t>
                      </a:r>
                      <a:endParaRPr lang="en-GB" sz="22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200" b="1" i="1" noProof="0" dirty="0" smtClean="0">
                          <a:solidFill>
                            <a:srgbClr val="00B050"/>
                          </a:solidFill>
                          <a:effectLst>
                            <a:outerShdw blurRad="38100" dist="38100" dir="2700000" algn="tl">
                              <a:srgbClr val="000000">
                                <a:alpha val="43137"/>
                              </a:srgbClr>
                            </a:outerShdw>
                          </a:effectLst>
                        </a:rPr>
                        <a:t>WHO</a:t>
                      </a:r>
                      <a:endParaRPr lang="en-GB" sz="22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200" b="1" i="1" noProof="0" dirty="0" smtClean="0">
                          <a:solidFill>
                            <a:srgbClr val="00B050"/>
                          </a:solidFill>
                          <a:effectLst>
                            <a:outerShdw blurRad="38100" dist="38100" dir="2700000" algn="tl">
                              <a:srgbClr val="000000">
                                <a:alpha val="43137"/>
                              </a:srgbClr>
                            </a:outerShdw>
                          </a:effectLst>
                        </a:rPr>
                        <a:t>DISCIPLINE</a:t>
                      </a:r>
                      <a:r>
                        <a:rPr lang="sl-SI" sz="2200" b="1" i="1" noProof="0" dirty="0" smtClean="0">
                          <a:solidFill>
                            <a:srgbClr val="00B050"/>
                          </a:solidFill>
                          <a:effectLst>
                            <a:outerShdw blurRad="38100" dist="38100" dir="2700000" algn="tl">
                              <a:srgbClr val="000000">
                                <a:alpha val="43137"/>
                              </a:srgbClr>
                            </a:outerShdw>
                          </a:effectLst>
                        </a:rPr>
                        <a:t> / </a:t>
                      </a:r>
                      <a:r>
                        <a:rPr lang="sl-SI" sz="2200" b="1" i="1" noProof="0" dirty="0" err="1" smtClean="0">
                          <a:solidFill>
                            <a:srgbClr val="00B050"/>
                          </a:solidFill>
                          <a:effectLst>
                            <a:outerShdw blurRad="38100" dist="38100" dir="2700000" algn="tl">
                              <a:srgbClr val="000000">
                                <a:alpha val="43137"/>
                              </a:srgbClr>
                            </a:outerShdw>
                          </a:effectLst>
                        </a:rPr>
                        <a:t>event</a:t>
                      </a:r>
                      <a:endParaRPr lang="en-GB" sz="2200" b="1" i="1" noProof="0" dirty="0">
                        <a:solidFill>
                          <a:srgbClr val="00B050"/>
                        </a:solidFill>
                        <a:effectLst>
                          <a:outerShdw blurRad="38100" dist="38100" dir="2700000" algn="tl">
                            <a:srgbClr val="000000">
                              <a:alpha val="43137"/>
                            </a:srgbClr>
                          </a:outerShdw>
                        </a:effectLst>
                      </a:endParaRPr>
                    </a:p>
                  </a:txBody>
                  <a:tcPr/>
                </a:tc>
              </a:tr>
              <a:tr h="370840">
                <a:tc>
                  <a:txBody>
                    <a:bodyPr/>
                    <a:lstStyle/>
                    <a:p>
                      <a:pPr algn="ctr"/>
                      <a:r>
                        <a:rPr lang="en-GB" sz="2200" b="1" noProof="0" dirty="0" smtClean="0">
                          <a:solidFill>
                            <a:srgbClr val="0070C0"/>
                          </a:solidFill>
                          <a:effectLst>
                            <a:outerShdw blurRad="38100" dist="38100" dir="2700000" algn="tl">
                              <a:srgbClr val="000000">
                                <a:alpha val="43137"/>
                              </a:srgbClr>
                            </a:outerShdw>
                          </a:effectLst>
                        </a:rPr>
                        <a:t>2nd</a:t>
                      </a:r>
                      <a:endParaRPr lang="en-GB" sz="22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200" b="1" noProof="0" dirty="0" smtClean="0">
                          <a:solidFill>
                            <a:srgbClr val="0070C0"/>
                          </a:solidFill>
                          <a:effectLst>
                            <a:outerShdw blurRad="38100" dist="38100" dir="2700000" algn="tl">
                              <a:srgbClr val="000000">
                                <a:alpha val="43137"/>
                              </a:srgbClr>
                            </a:outerShdw>
                          </a:effectLst>
                        </a:rPr>
                        <a:t>JURE </a:t>
                      </a:r>
                      <a:r>
                        <a:rPr lang="en-GB" sz="2200" b="1" noProof="0" dirty="0" err="1" smtClean="0">
                          <a:solidFill>
                            <a:srgbClr val="0070C0"/>
                          </a:solidFill>
                          <a:effectLst>
                            <a:outerShdw blurRad="38100" dist="38100" dir="2700000" algn="tl">
                              <a:srgbClr val="000000">
                                <a:alpha val="43137"/>
                              </a:srgbClr>
                            </a:outerShdw>
                          </a:effectLst>
                        </a:rPr>
                        <a:t>ZDOVC</a:t>
                      </a:r>
                      <a:endParaRPr lang="en-GB" sz="22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200" b="1" noProof="0" dirty="0" smtClean="0">
                          <a:solidFill>
                            <a:srgbClr val="0070C0"/>
                          </a:solidFill>
                          <a:effectLst>
                            <a:outerShdw blurRad="38100" dist="38100" dir="2700000" algn="tl">
                              <a:srgbClr val="000000">
                                <a:alpha val="43137"/>
                              </a:srgbClr>
                            </a:outerShdw>
                          </a:effectLst>
                        </a:rPr>
                        <a:t>basketball - men</a:t>
                      </a:r>
                      <a:endParaRPr lang="en-GB" sz="2200" b="1" noProof="0" dirty="0">
                        <a:solidFill>
                          <a:srgbClr val="0070C0"/>
                        </a:solidFill>
                        <a:effectLst>
                          <a:outerShdw blurRad="38100" dist="38100" dir="2700000" algn="tl">
                            <a:srgbClr val="000000">
                              <a:alpha val="43137"/>
                            </a:srgbClr>
                          </a:outerShdw>
                        </a:effectLst>
                      </a:endParaRPr>
                    </a:p>
                  </a:txBody>
                  <a:tcPr/>
                </a:tc>
              </a:tr>
              <a:tr h="741680">
                <a:tc>
                  <a:txBody>
                    <a:bodyPr/>
                    <a:lstStyle/>
                    <a:p>
                      <a:pPr algn="ctr"/>
                      <a:r>
                        <a:rPr lang="en-GB" sz="2200" b="1" noProof="0" dirty="0" smtClean="0">
                          <a:solidFill>
                            <a:srgbClr val="EE1295"/>
                          </a:solidFill>
                          <a:effectLst>
                            <a:outerShdw blurRad="38100" dist="38100" dir="2700000" algn="tl">
                              <a:srgbClr val="000000">
                                <a:alpha val="43137"/>
                              </a:srgbClr>
                            </a:outerShdw>
                          </a:effectLst>
                        </a:rPr>
                        <a:t>2nd</a:t>
                      </a:r>
                      <a:endParaRPr lang="en-GB" sz="22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200" b="1" noProof="0" dirty="0" err="1" smtClean="0">
                          <a:solidFill>
                            <a:srgbClr val="EE1295"/>
                          </a:solidFill>
                          <a:effectLst>
                            <a:outerShdw blurRad="38100" dist="38100" dir="2700000" algn="tl">
                              <a:srgbClr val="000000">
                                <a:alpha val="43137"/>
                              </a:srgbClr>
                            </a:outerShdw>
                          </a:effectLst>
                        </a:rPr>
                        <a:t>POLONA</a:t>
                      </a:r>
                      <a:r>
                        <a:rPr lang="en-GB" sz="2200" b="1" noProof="0" dirty="0" smtClean="0">
                          <a:solidFill>
                            <a:srgbClr val="EE1295"/>
                          </a:solidFill>
                          <a:effectLst>
                            <a:outerShdw blurRad="38100" dist="38100" dir="2700000" algn="tl">
                              <a:srgbClr val="000000">
                                <a:alpha val="43137"/>
                              </a:srgbClr>
                            </a:outerShdw>
                          </a:effectLst>
                        </a:rPr>
                        <a:t> </a:t>
                      </a:r>
                      <a:r>
                        <a:rPr lang="en-GB" sz="2200" b="1" noProof="0" dirty="0" err="1" smtClean="0">
                          <a:solidFill>
                            <a:srgbClr val="EE1295"/>
                          </a:solidFill>
                          <a:effectLst>
                            <a:outerShdw blurRad="38100" dist="38100" dir="2700000" algn="tl">
                              <a:srgbClr val="000000">
                                <a:alpha val="43137"/>
                              </a:srgbClr>
                            </a:outerShdw>
                          </a:effectLst>
                        </a:rPr>
                        <a:t>DORNIK</a:t>
                      </a:r>
                      <a:endParaRPr lang="en-GB" sz="2200" b="1" noProof="0" dirty="0" smtClean="0">
                        <a:solidFill>
                          <a:srgbClr val="EE1295"/>
                        </a:solidFill>
                        <a:effectLst>
                          <a:outerShdw blurRad="38100" dist="38100" dir="2700000" algn="tl">
                            <a:srgbClr val="000000">
                              <a:alpha val="43137"/>
                            </a:srgbClr>
                          </a:outerShdw>
                        </a:effectLst>
                      </a:endParaRPr>
                    </a:p>
                    <a:p>
                      <a:pPr algn="ctr"/>
                      <a:r>
                        <a:rPr lang="en-GB" sz="2200" b="1" noProof="0" dirty="0" err="1" smtClean="0">
                          <a:solidFill>
                            <a:srgbClr val="EE1295"/>
                          </a:solidFill>
                          <a:effectLst>
                            <a:outerShdw blurRad="38100" dist="38100" dir="2700000" algn="tl">
                              <a:srgbClr val="000000">
                                <a:alpha val="43137"/>
                              </a:srgbClr>
                            </a:outerShdw>
                          </a:effectLst>
                        </a:rPr>
                        <a:t>STOJNA</a:t>
                      </a:r>
                      <a:r>
                        <a:rPr lang="en-GB" sz="2200" b="1" noProof="0" dirty="0" smtClean="0">
                          <a:solidFill>
                            <a:srgbClr val="EE1295"/>
                          </a:solidFill>
                          <a:effectLst>
                            <a:outerShdw blurRad="38100" dist="38100" dir="2700000" algn="tl">
                              <a:srgbClr val="000000">
                                <a:alpha val="43137"/>
                              </a:srgbClr>
                            </a:outerShdw>
                          </a:effectLst>
                        </a:rPr>
                        <a:t> </a:t>
                      </a:r>
                      <a:r>
                        <a:rPr lang="en-GB" sz="2200" b="1" noProof="0" dirty="0" err="1" smtClean="0">
                          <a:solidFill>
                            <a:srgbClr val="EE1295"/>
                          </a:solidFill>
                          <a:effectLst>
                            <a:outerShdw blurRad="38100" dist="38100" dir="2700000" algn="tl">
                              <a:srgbClr val="000000">
                                <a:alpha val="43137"/>
                              </a:srgbClr>
                            </a:outerShdw>
                          </a:effectLst>
                        </a:rPr>
                        <a:t>VANGELOVSKA</a:t>
                      </a:r>
                      <a:endParaRPr lang="en-GB" sz="22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200" b="1" noProof="0" dirty="0" smtClean="0">
                          <a:solidFill>
                            <a:srgbClr val="EE1295"/>
                          </a:solidFill>
                          <a:effectLst>
                            <a:outerShdw blurRad="38100" dist="38100" dir="2700000" algn="tl">
                              <a:srgbClr val="000000">
                                <a:alpha val="43137"/>
                              </a:srgbClr>
                            </a:outerShdw>
                          </a:effectLst>
                        </a:rPr>
                        <a:t>basketball - women</a:t>
                      </a:r>
                      <a:endParaRPr lang="en-GB" sz="2200" b="1" noProof="0" dirty="0">
                        <a:solidFill>
                          <a:srgbClr val="EE1295"/>
                        </a:solidFill>
                        <a:effectLst>
                          <a:outerShdw blurRad="38100" dist="38100" dir="2700000" algn="tl">
                            <a:srgbClr val="000000">
                              <a:alpha val="43137"/>
                            </a:srgbClr>
                          </a:outerShdw>
                        </a:effectLst>
                      </a:endParaRPr>
                    </a:p>
                  </a:txBody>
                  <a:tcPr/>
                </a:tc>
              </a:tr>
              <a:tr h="741680">
                <a:tc>
                  <a:txBody>
                    <a:bodyPr/>
                    <a:lstStyle/>
                    <a:p>
                      <a:pPr algn="ctr"/>
                      <a:r>
                        <a:rPr lang="en-GB" sz="2200" b="1" noProof="0" dirty="0" smtClean="0">
                          <a:solidFill>
                            <a:srgbClr val="0070C0"/>
                          </a:solidFill>
                          <a:effectLst>
                            <a:outerShdw blurRad="38100" dist="38100" dir="2700000" algn="tl">
                              <a:srgbClr val="000000">
                                <a:alpha val="43137"/>
                              </a:srgbClr>
                            </a:outerShdw>
                          </a:effectLst>
                        </a:rPr>
                        <a:t>3rd</a:t>
                      </a:r>
                      <a:endParaRPr lang="en-GB" sz="22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200" b="1" noProof="0" dirty="0" err="1" smtClean="0">
                          <a:solidFill>
                            <a:srgbClr val="0070C0"/>
                          </a:solidFill>
                          <a:effectLst>
                            <a:outerShdw blurRad="38100" dist="38100" dir="2700000" algn="tl">
                              <a:srgbClr val="000000">
                                <a:alpha val="43137"/>
                              </a:srgbClr>
                            </a:outerShdw>
                          </a:effectLst>
                        </a:rPr>
                        <a:t>SADIK</a:t>
                      </a:r>
                      <a:r>
                        <a:rPr lang="en-GB" sz="2200" b="1" noProof="0" dirty="0" smtClean="0">
                          <a:solidFill>
                            <a:srgbClr val="0070C0"/>
                          </a:solidFill>
                          <a:effectLst>
                            <a:outerShdw blurRad="38100" dist="38100" dir="2700000" algn="tl">
                              <a:srgbClr val="000000">
                                <a:alpha val="43137"/>
                              </a:srgbClr>
                            </a:outerShdw>
                          </a:effectLst>
                        </a:rPr>
                        <a:t> </a:t>
                      </a:r>
                      <a:r>
                        <a:rPr lang="en-GB" sz="2200" b="1" noProof="0" dirty="0" err="1" smtClean="0">
                          <a:solidFill>
                            <a:srgbClr val="0070C0"/>
                          </a:solidFill>
                          <a:effectLst>
                            <a:outerShdw blurRad="38100" dist="38100" dir="2700000" algn="tl">
                              <a:srgbClr val="000000">
                                <a:alpha val="43137"/>
                              </a:srgbClr>
                            </a:outerShdw>
                          </a:effectLst>
                        </a:rPr>
                        <a:t>MUJKIĆ</a:t>
                      </a:r>
                      <a:endParaRPr lang="en-GB" sz="2200" b="1" noProof="0" dirty="0" smtClean="0">
                        <a:solidFill>
                          <a:srgbClr val="0070C0"/>
                        </a:solidFill>
                        <a:effectLst>
                          <a:outerShdw blurRad="38100" dist="38100" dir="2700000" algn="tl">
                            <a:srgbClr val="000000">
                              <a:alpha val="43137"/>
                            </a:srgbClr>
                          </a:outerShdw>
                        </a:effectLst>
                      </a:endParaRPr>
                    </a:p>
                    <a:p>
                      <a:pPr algn="ctr"/>
                      <a:r>
                        <a:rPr lang="en-GB" sz="2200" b="1" noProof="0" dirty="0" err="1" smtClean="0">
                          <a:solidFill>
                            <a:srgbClr val="0070C0"/>
                          </a:solidFill>
                          <a:effectLst>
                            <a:outerShdw blurRad="38100" dist="38100" dir="2700000" algn="tl">
                              <a:srgbClr val="000000">
                                <a:alpha val="43137"/>
                              </a:srgbClr>
                            </a:outerShdw>
                          </a:effectLst>
                        </a:rPr>
                        <a:t>BOJAN</a:t>
                      </a:r>
                      <a:r>
                        <a:rPr lang="en-GB" sz="2200" b="1" noProof="0" dirty="0" smtClean="0">
                          <a:solidFill>
                            <a:srgbClr val="0070C0"/>
                          </a:solidFill>
                          <a:effectLst>
                            <a:outerShdw blurRad="38100" dist="38100" dir="2700000" algn="tl">
                              <a:srgbClr val="000000">
                                <a:alpha val="43137"/>
                              </a:srgbClr>
                            </a:outerShdw>
                          </a:effectLst>
                        </a:rPr>
                        <a:t> </a:t>
                      </a:r>
                      <a:r>
                        <a:rPr lang="en-GB" sz="2200" b="1" noProof="0" dirty="0" err="1" smtClean="0">
                          <a:solidFill>
                            <a:srgbClr val="0070C0"/>
                          </a:solidFill>
                          <a:effectLst>
                            <a:outerShdw blurRad="38100" dist="38100" dir="2700000" algn="tl">
                              <a:srgbClr val="000000">
                                <a:alpha val="43137"/>
                              </a:srgbClr>
                            </a:outerShdw>
                          </a:effectLst>
                        </a:rPr>
                        <a:t>PREŠEREN</a:t>
                      </a:r>
                      <a:endParaRPr lang="en-GB" sz="22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200" b="1" noProof="0" dirty="0" smtClean="0">
                          <a:solidFill>
                            <a:srgbClr val="0070C0"/>
                          </a:solidFill>
                          <a:effectLst>
                            <a:outerShdw blurRad="38100" dist="38100" dir="2700000" algn="tl">
                              <a:srgbClr val="000000">
                                <a:alpha val="43137"/>
                              </a:srgbClr>
                            </a:outerShdw>
                          </a:effectLst>
                        </a:rPr>
                        <a:t>rowing- coxless pairs</a:t>
                      </a:r>
                      <a:endParaRPr lang="en-GB" sz="2200" b="1" noProof="0" dirty="0">
                        <a:solidFill>
                          <a:srgbClr val="0070C0"/>
                        </a:solidFill>
                        <a:effectLst>
                          <a:outerShdw blurRad="38100" dist="38100" dir="2700000" algn="tl">
                            <a:srgbClr val="000000">
                              <a:alpha val="43137"/>
                            </a:srgbClr>
                          </a:outerShdw>
                        </a:effectLst>
                      </a:endParaRPr>
                    </a:p>
                  </a:txBody>
                  <a:tcPr/>
                </a:tc>
              </a:tr>
              <a:tr h="741680">
                <a:tc>
                  <a:txBody>
                    <a:bodyPr/>
                    <a:lstStyle/>
                    <a:p>
                      <a:pPr algn="ctr"/>
                      <a:r>
                        <a:rPr lang="en-GB" sz="2200" b="1" noProof="0" dirty="0" smtClean="0">
                          <a:solidFill>
                            <a:srgbClr val="0070C0"/>
                          </a:solidFill>
                          <a:effectLst>
                            <a:outerShdw blurRad="38100" dist="38100" dir="2700000" algn="tl">
                              <a:srgbClr val="000000">
                                <a:alpha val="43137"/>
                              </a:srgbClr>
                            </a:outerShdw>
                          </a:effectLst>
                        </a:rPr>
                        <a:t>3rd</a:t>
                      </a:r>
                      <a:endParaRPr lang="en-GB" sz="22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200" b="1" noProof="0" dirty="0" smtClean="0">
                          <a:solidFill>
                            <a:srgbClr val="0070C0"/>
                          </a:solidFill>
                          <a:effectLst>
                            <a:outerShdw blurRad="38100" dist="38100" dir="2700000" algn="tl">
                              <a:srgbClr val="000000">
                                <a:alpha val="43137"/>
                              </a:srgbClr>
                            </a:outerShdw>
                          </a:effectLst>
                        </a:rPr>
                        <a:t>ROLANDO </a:t>
                      </a:r>
                      <a:r>
                        <a:rPr lang="en-GB" sz="2200" b="1" noProof="0" dirty="0" err="1" smtClean="0">
                          <a:solidFill>
                            <a:srgbClr val="0070C0"/>
                          </a:solidFill>
                          <a:effectLst>
                            <a:outerShdw blurRad="38100" dist="38100" dir="2700000" algn="tl">
                              <a:srgbClr val="000000">
                                <a:alpha val="43137"/>
                              </a:srgbClr>
                            </a:outerShdw>
                          </a:effectLst>
                        </a:rPr>
                        <a:t>PUŠNIK</a:t>
                      </a:r>
                      <a:endParaRPr lang="en-GB" sz="2200" b="1" noProof="0" dirty="0" smtClean="0">
                        <a:solidFill>
                          <a:srgbClr val="0070C0"/>
                        </a:solidFill>
                        <a:effectLst>
                          <a:outerShdw blurRad="38100" dist="38100" dir="2700000" algn="tl">
                            <a:srgbClr val="000000">
                              <a:alpha val="43137"/>
                            </a:srgbClr>
                          </a:outerShdw>
                        </a:effectLst>
                      </a:endParaRPr>
                    </a:p>
                    <a:p>
                      <a:pPr algn="ctr"/>
                      <a:r>
                        <a:rPr lang="en-GB" sz="2200" b="1" noProof="0" dirty="0" err="1" smtClean="0">
                          <a:solidFill>
                            <a:srgbClr val="0070C0"/>
                          </a:solidFill>
                          <a:effectLst>
                            <a:outerShdw blurRad="38100" dist="38100" dir="2700000" algn="tl">
                              <a:srgbClr val="000000">
                                <a:alpha val="43137"/>
                              </a:srgbClr>
                            </a:outerShdw>
                          </a:effectLst>
                        </a:rPr>
                        <a:t>IZTOK</a:t>
                      </a:r>
                      <a:r>
                        <a:rPr lang="en-GB" sz="2200" b="1" noProof="0" dirty="0" smtClean="0">
                          <a:solidFill>
                            <a:srgbClr val="0070C0"/>
                          </a:solidFill>
                          <a:effectLst>
                            <a:outerShdw blurRad="38100" dist="38100" dir="2700000" algn="tl">
                              <a:srgbClr val="000000">
                                <a:alpha val="43137"/>
                              </a:srgbClr>
                            </a:outerShdw>
                          </a:effectLst>
                        </a:rPr>
                        <a:t> PUC</a:t>
                      </a:r>
                      <a:endParaRPr lang="en-GB" sz="22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200" b="1" noProof="0" dirty="0" smtClean="0">
                          <a:solidFill>
                            <a:srgbClr val="0070C0"/>
                          </a:solidFill>
                          <a:effectLst>
                            <a:outerShdw blurRad="38100" dist="38100" dir="2700000" algn="tl">
                              <a:srgbClr val="000000">
                                <a:alpha val="43137"/>
                              </a:srgbClr>
                            </a:outerShdw>
                          </a:effectLst>
                        </a:rPr>
                        <a:t>handball</a:t>
                      </a:r>
                      <a:r>
                        <a:rPr lang="en-GB" sz="2200" b="1" baseline="0" noProof="0" dirty="0" smtClean="0">
                          <a:solidFill>
                            <a:srgbClr val="0070C0"/>
                          </a:solidFill>
                          <a:effectLst>
                            <a:outerShdw blurRad="38100" dist="38100" dir="2700000" algn="tl">
                              <a:srgbClr val="000000">
                                <a:alpha val="43137"/>
                              </a:srgbClr>
                            </a:outerShdw>
                          </a:effectLst>
                        </a:rPr>
                        <a:t> - men</a:t>
                      </a:r>
                      <a:endParaRPr lang="en-GB" sz="2200" b="1" noProof="0" dirty="0">
                        <a:solidFill>
                          <a:srgbClr val="0070C0"/>
                        </a:solidFill>
                        <a:effectLst>
                          <a:outerShdw blurRad="38100" dist="38100" dir="2700000" algn="tl">
                            <a:srgbClr val="000000">
                              <a:alpha val="43137"/>
                            </a:srgbClr>
                          </a:outerShdw>
                        </a:effectLst>
                      </a:endParaRPr>
                    </a:p>
                  </a:txBody>
                  <a:tcPr/>
                </a:tc>
              </a:tr>
            </a:tbl>
          </a:graphicData>
        </a:graphic>
      </p:graphicFrame>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i="1" dirty="0" err="1" smtClean="0">
                <a:solidFill>
                  <a:srgbClr val="FFC000"/>
                </a:solidFill>
                <a:effectLst>
                  <a:outerShdw blurRad="38100" dist="38100" dir="2700000" algn="tl">
                    <a:srgbClr val="000000">
                      <a:alpha val="43137"/>
                    </a:srgbClr>
                  </a:outerShdw>
                </a:effectLst>
              </a:rPr>
              <a:t>SUMMER</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GAMES</a:t>
            </a:r>
            <a:endParaRPr lang="sl-SI" sz="5400" dirty="0"/>
          </a:p>
        </p:txBody>
      </p:sp>
      <p:graphicFrame>
        <p:nvGraphicFramePr>
          <p:cNvPr id="5" name="Ograda vsebine 4"/>
          <p:cNvGraphicFramePr>
            <a:graphicFrameLocks noGrp="1"/>
          </p:cNvGraphicFramePr>
          <p:nvPr>
            <p:ph idx="1"/>
          </p:nvPr>
        </p:nvGraphicFramePr>
        <p:xfrm>
          <a:off x="428625" y="1500188"/>
          <a:ext cx="8258175" cy="3901440"/>
        </p:xfrm>
        <a:graphic>
          <a:graphicData uri="http://schemas.openxmlformats.org/drawingml/2006/table">
            <a:tbl>
              <a:tblPr firstRow="1" bandRow="1">
                <a:tableStyleId>{93296810-A885-4BE3-A3E7-6D5BEEA58F35}</a:tableStyleId>
              </a:tblPr>
              <a:tblGrid>
                <a:gridCol w="1191047"/>
                <a:gridCol w="2736304"/>
                <a:gridCol w="4330824"/>
              </a:tblGrid>
              <a:tr h="370840">
                <a:tc gridSpan="3">
                  <a:txBody>
                    <a:bodyPr/>
                    <a:lstStyle/>
                    <a:p>
                      <a:pPr algn="ctr"/>
                      <a:r>
                        <a:rPr lang="en-GB" sz="3600" b="1" noProof="0" dirty="0" smtClean="0">
                          <a:effectLst>
                            <a:outerShdw blurRad="38100" dist="38100" dir="2700000" algn="tl">
                              <a:srgbClr val="000000">
                                <a:alpha val="43137"/>
                              </a:srgbClr>
                            </a:outerShdw>
                          </a:effectLst>
                        </a:rPr>
                        <a:t>1992 – BARCELONA - SPAIN</a:t>
                      </a:r>
                      <a:endParaRPr lang="en-GB" sz="3600" b="1" noProof="0" dirty="0">
                        <a:effectLst>
                          <a:outerShdw blurRad="38100" dist="38100" dir="2700000" algn="tl">
                            <a:srgbClr val="000000">
                              <a:alpha val="43137"/>
                            </a:srgbClr>
                          </a:outerShdw>
                        </a:effectLst>
                      </a:endParaRPr>
                    </a:p>
                  </a:txBody>
                  <a:tcPr/>
                </a:tc>
                <a:tc hMerge="1">
                  <a:txBody>
                    <a:bodyPr/>
                    <a:lstStyle/>
                    <a:p>
                      <a:endParaRPr lang="sl-SI" dirty="0"/>
                    </a:p>
                  </a:txBody>
                  <a:tcPr/>
                </a:tc>
                <a:tc hMerge="1">
                  <a:txBody>
                    <a:bodyPr/>
                    <a:lstStyle/>
                    <a:p>
                      <a:endParaRPr lang="sl-SI" dirty="0"/>
                    </a:p>
                  </a:txBody>
                  <a:tcPr/>
                </a:tc>
              </a:tr>
              <a:tr h="370840">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PLACE</a:t>
                      </a:r>
                      <a:endParaRPr lang="en-GB" sz="28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WHO</a:t>
                      </a:r>
                      <a:endParaRPr lang="en-GB" sz="28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DISCIPLINE</a:t>
                      </a:r>
                      <a:r>
                        <a:rPr lang="sl-SI" sz="2800" b="1" i="1" noProof="0" dirty="0" smtClean="0">
                          <a:solidFill>
                            <a:srgbClr val="00B050"/>
                          </a:solidFill>
                          <a:effectLst>
                            <a:outerShdw blurRad="38100" dist="38100" dir="2700000" algn="tl">
                              <a:srgbClr val="000000">
                                <a:alpha val="43137"/>
                              </a:srgbClr>
                            </a:outerShdw>
                          </a:effectLst>
                        </a:rPr>
                        <a:t> / </a:t>
                      </a:r>
                      <a:r>
                        <a:rPr lang="sl-SI" sz="2800" b="1" i="1" noProof="0" dirty="0" err="1" smtClean="0">
                          <a:solidFill>
                            <a:srgbClr val="00B050"/>
                          </a:solidFill>
                          <a:effectLst>
                            <a:outerShdw blurRad="38100" dist="38100" dir="2700000" algn="tl">
                              <a:srgbClr val="000000">
                                <a:alpha val="43137"/>
                              </a:srgbClr>
                            </a:outerShdw>
                          </a:effectLst>
                        </a:rPr>
                        <a:t>EVENT</a:t>
                      </a:r>
                      <a:endParaRPr lang="en-GB" sz="2800" b="1" i="1" noProof="0" dirty="0">
                        <a:solidFill>
                          <a:srgbClr val="00B050"/>
                        </a:solidFill>
                        <a:effectLst>
                          <a:outerShdw blurRad="38100" dist="38100" dir="2700000" algn="tl">
                            <a:srgbClr val="000000">
                              <a:alpha val="43137"/>
                            </a:srgbClr>
                          </a:outerShdw>
                        </a:effectLst>
                      </a:endParaRPr>
                    </a:p>
                  </a:txBody>
                  <a:tcPr/>
                </a:tc>
              </a:tr>
              <a:tr h="741680">
                <a:tc>
                  <a:txBody>
                    <a:bodyPr/>
                    <a:lstStyle/>
                    <a:p>
                      <a:pPr algn="ctr"/>
                      <a:r>
                        <a:rPr lang="en-GB" sz="2800" b="1" noProof="0" dirty="0" smtClean="0">
                          <a:solidFill>
                            <a:srgbClr val="0070C0"/>
                          </a:solidFill>
                          <a:effectLst>
                            <a:outerShdw blurRad="38100" dist="38100" dir="2700000" algn="tl">
                              <a:srgbClr val="000000">
                                <a:alpha val="43137"/>
                              </a:srgbClr>
                            </a:outerShdw>
                          </a:effectLst>
                        </a:rPr>
                        <a:t>3rd</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0070C0"/>
                          </a:solidFill>
                          <a:effectLst>
                            <a:outerShdw blurRad="38100" dist="38100" dir="2700000" algn="tl">
                              <a:srgbClr val="000000">
                                <a:alpha val="43137"/>
                              </a:srgbClr>
                            </a:outerShdw>
                          </a:effectLst>
                        </a:rPr>
                        <a:t>DENIS</a:t>
                      </a:r>
                      <a:r>
                        <a:rPr lang="en-GB" sz="2800" b="1" baseline="0" noProof="0" dirty="0" smtClean="0">
                          <a:solidFill>
                            <a:srgbClr val="0070C0"/>
                          </a:solidFill>
                          <a:effectLst>
                            <a:outerShdw blurRad="38100" dist="38100" dir="2700000" algn="tl">
                              <a:srgbClr val="000000">
                                <a:alpha val="43137"/>
                              </a:srgbClr>
                            </a:outerShdw>
                          </a:effectLst>
                        </a:rPr>
                        <a:t> </a:t>
                      </a:r>
                      <a:r>
                        <a:rPr lang="en-GB" sz="2800" b="1" noProof="0" dirty="0" err="1" smtClean="0">
                          <a:solidFill>
                            <a:srgbClr val="0070C0"/>
                          </a:solidFill>
                          <a:effectLst>
                            <a:outerShdw blurRad="38100" dist="38100" dir="2700000" algn="tl">
                              <a:srgbClr val="000000">
                                <a:alpha val="43137"/>
                              </a:srgbClr>
                            </a:outerShdw>
                          </a:effectLst>
                        </a:rPr>
                        <a:t>ŽVEGELJ</a:t>
                      </a:r>
                      <a:endParaRPr lang="en-GB" sz="2800" b="1" noProof="0" dirty="0" smtClean="0">
                        <a:solidFill>
                          <a:srgbClr val="0070C0"/>
                        </a:solidFill>
                        <a:effectLst>
                          <a:outerShdw blurRad="38100" dist="38100" dir="2700000" algn="tl">
                            <a:srgbClr val="000000">
                              <a:alpha val="43137"/>
                            </a:srgbClr>
                          </a:outerShdw>
                        </a:effectLst>
                      </a:endParaRPr>
                    </a:p>
                    <a:p>
                      <a:pPr algn="ctr"/>
                      <a:r>
                        <a:rPr lang="en-GB" sz="2800" b="1" noProof="0" dirty="0" err="1" smtClean="0">
                          <a:solidFill>
                            <a:srgbClr val="0070C0"/>
                          </a:solidFill>
                          <a:effectLst>
                            <a:outerShdw blurRad="38100" dist="38100" dir="2700000" algn="tl">
                              <a:srgbClr val="000000">
                                <a:alpha val="43137"/>
                              </a:srgbClr>
                            </a:outerShdw>
                          </a:effectLst>
                        </a:rPr>
                        <a:t>IZTOK</a:t>
                      </a:r>
                      <a:r>
                        <a:rPr lang="en-GB" sz="2800" b="1" noProof="0" dirty="0" smtClean="0">
                          <a:solidFill>
                            <a:srgbClr val="0070C0"/>
                          </a:solidFill>
                          <a:effectLst>
                            <a:outerShdw blurRad="38100" dist="38100" dir="2700000" algn="tl">
                              <a:srgbClr val="000000">
                                <a:alpha val="43137"/>
                              </a:srgbClr>
                            </a:outerShdw>
                          </a:effectLst>
                        </a:rPr>
                        <a:t> </a:t>
                      </a:r>
                      <a:r>
                        <a:rPr lang="en-GB" sz="2800" b="1" noProof="0" dirty="0" err="1" smtClean="0">
                          <a:solidFill>
                            <a:srgbClr val="0070C0"/>
                          </a:solidFill>
                          <a:effectLst>
                            <a:outerShdw blurRad="38100" dist="38100" dir="2700000" algn="tl">
                              <a:srgbClr val="000000">
                                <a:alpha val="43137"/>
                              </a:srgbClr>
                            </a:outerShdw>
                          </a:effectLst>
                        </a:rPr>
                        <a:t>ČOP</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0070C0"/>
                          </a:solidFill>
                          <a:effectLst>
                            <a:outerShdw blurRad="38100" dist="38100" dir="2700000" algn="tl">
                              <a:srgbClr val="000000">
                                <a:alpha val="43137"/>
                              </a:srgbClr>
                            </a:outerShdw>
                          </a:effectLst>
                        </a:rPr>
                        <a:t>rowing</a:t>
                      </a:r>
                      <a:r>
                        <a:rPr lang="en-GB" sz="2800" b="1" baseline="0" noProof="0" dirty="0" smtClean="0">
                          <a:solidFill>
                            <a:srgbClr val="0070C0"/>
                          </a:solidFill>
                          <a:effectLst>
                            <a:outerShdw blurRad="38100" dist="38100" dir="2700000" algn="tl">
                              <a:srgbClr val="000000">
                                <a:alpha val="43137"/>
                              </a:srgbClr>
                            </a:outerShdw>
                          </a:effectLst>
                        </a:rPr>
                        <a:t> – coxless pairs</a:t>
                      </a:r>
                      <a:endParaRPr lang="en-GB" sz="2800" b="1" noProof="0" dirty="0">
                        <a:solidFill>
                          <a:srgbClr val="0070C0"/>
                        </a:solidFill>
                        <a:effectLst>
                          <a:outerShdw blurRad="38100" dist="38100" dir="2700000" algn="tl">
                            <a:srgbClr val="000000">
                              <a:alpha val="43137"/>
                            </a:srgbClr>
                          </a:outerShdw>
                        </a:effectLst>
                      </a:endParaRPr>
                    </a:p>
                  </a:txBody>
                  <a:tcPr/>
                </a:tc>
              </a:tr>
              <a:tr h="1483360">
                <a:tc>
                  <a:txBody>
                    <a:bodyPr/>
                    <a:lstStyle/>
                    <a:p>
                      <a:pPr algn="ctr"/>
                      <a:r>
                        <a:rPr lang="en-GB" sz="2800" b="1" noProof="0" dirty="0" smtClean="0">
                          <a:solidFill>
                            <a:srgbClr val="0070C0"/>
                          </a:solidFill>
                          <a:effectLst>
                            <a:outerShdw blurRad="38100" dist="38100" dir="2700000" algn="tl">
                              <a:srgbClr val="000000">
                                <a:alpha val="43137"/>
                              </a:srgbClr>
                            </a:outerShdw>
                          </a:effectLst>
                        </a:rPr>
                        <a:t>3rd</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err="1" smtClean="0">
                          <a:solidFill>
                            <a:srgbClr val="0070C0"/>
                          </a:solidFill>
                          <a:effectLst>
                            <a:outerShdw blurRad="38100" dist="38100" dir="2700000" algn="tl">
                              <a:srgbClr val="000000">
                                <a:alpha val="43137"/>
                              </a:srgbClr>
                            </a:outerShdw>
                          </a:effectLst>
                        </a:rPr>
                        <a:t>SADIK</a:t>
                      </a:r>
                      <a:r>
                        <a:rPr lang="en-GB" sz="2800" b="1" noProof="0" dirty="0" smtClean="0">
                          <a:solidFill>
                            <a:srgbClr val="0070C0"/>
                          </a:solidFill>
                          <a:effectLst>
                            <a:outerShdw blurRad="38100" dist="38100" dir="2700000" algn="tl">
                              <a:srgbClr val="000000">
                                <a:alpha val="43137"/>
                              </a:srgbClr>
                            </a:outerShdw>
                          </a:effectLst>
                        </a:rPr>
                        <a:t> </a:t>
                      </a:r>
                      <a:r>
                        <a:rPr lang="en-GB" sz="2800" b="1" noProof="0" dirty="0" err="1" smtClean="0">
                          <a:solidFill>
                            <a:srgbClr val="0070C0"/>
                          </a:solidFill>
                          <a:effectLst>
                            <a:outerShdw blurRad="38100" dist="38100" dir="2700000" algn="tl">
                              <a:srgbClr val="000000">
                                <a:alpha val="43137"/>
                              </a:srgbClr>
                            </a:outerShdw>
                          </a:effectLst>
                        </a:rPr>
                        <a:t>MUJKIĆ</a:t>
                      </a:r>
                      <a:endParaRPr lang="en-GB" sz="2800" b="1" noProof="0" dirty="0" smtClean="0">
                        <a:solidFill>
                          <a:srgbClr val="0070C0"/>
                        </a:solidFill>
                        <a:effectLst>
                          <a:outerShdw blurRad="38100" dist="38100" dir="2700000" algn="tl">
                            <a:srgbClr val="000000">
                              <a:alpha val="43137"/>
                            </a:srgbClr>
                          </a:outerShdw>
                        </a:effectLst>
                      </a:endParaRPr>
                    </a:p>
                    <a:p>
                      <a:pPr algn="ctr"/>
                      <a:r>
                        <a:rPr lang="en-GB" sz="2800" b="1" noProof="0" dirty="0" smtClean="0">
                          <a:solidFill>
                            <a:srgbClr val="0070C0"/>
                          </a:solidFill>
                          <a:effectLst>
                            <a:outerShdw blurRad="38100" dist="38100" dir="2700000" algn="tl">
                              <a:srgbClr val="000000">
                                <a:alpha val="43137"/>
                              </a:srgbClr>
                            </a:outerShdw>
                          </a:effectLst>
                        </a:rPr>
                        <a:t>MILAN </a:t>
                      </a:r>
                      <a:r>
                        <a:rPr lang="en-GB" sz="2800" b="1" noProof="0" dirty="0" err="1" smtClean="0">
                          <a:solidFill>
                            <a:srgbClr val="0070C0"/>
                          </a:solidFill>
                          <a:effectLst>
                            <a:outerShdw blurRad="38100" dist="38100" dir="2700000" algn="tl">
                              <a:srgbClr val="000000">
                                <a:alpha val="43137"/>
                              </a:srgbClr>
                            </a:outerShdw>
                          </a:effectLst>
                        </a:rPr>
                        <a:t>JANŠA</a:t>
                      </a:r>
                      <a:endParaRPr lang="en-GB" sz="2800" b="1" noProof="0" dirty="0" smtClean="0">
                        <a:solidFill>
                          <a:srgbClr val="0070C0"/>
                        </a:solidFill>
                        <a:effectLst>
                          <a:outerShdw blurRad="38100" dist="38100" dir="2700000" algn="tl">
                            <a:srgbClr val="000000">
                              <a:alpha val="43137"/>
                            </a:srgbClr>
                          </a:outerShdw>
                        </a:effectLst>
                      </a:endParaRPr>
                    </a:p>
                    <a:p>
                      <a:pPr algn="ctr"/>
                      <a:r>
                        <a:rPr lang="en-GB" sz="2800" b="1" noProof="0" dirty="0" err="1" smtClean="0">
                          <a:solidFill>
                            <a:srgbClr val="0070C0"/>
                          </a:solidFill>
                          <a:effectLst>
                            <a:outerShdw blurRad="38100" dist="38100" dir="2700000" algn="tl">
                              <a:srgbClr val="000000">
                                <a:alpha val="43137"/>
                              </a:srgbClr>
                            </a:outerShdw>
                          </a:effectLst>
                        </a:rPr>
                        <a:t>SAŠO</a:t>
                      </a:r>
                      <a:r>
                        <a:rPr lang="en-GB" sz="2800" b="1" noProof="0" dirty="0" smtClean="0">
                          <a:solidFill>
                            <a:srgbClr val="0070C0"/>
                          </a:solidFill>
                          <a:effectLst>
                            <a:outerShdw blurRad="38100" dist="38100" dir="2700000" algn="tl">
                              <a:srgbClr val="000000">
                                <a:alpha val="43137"/>
                              </a:srgbClr>
                            </a:outerShdw>
                          </a:effectLst>
                        </a:rPr>
                        <a:t> </a:t>
                      </a:r>
                      <a:r>
                        <a:rPr lang="en-GB" sz="2800" b="1" noProof="0" dirty="0" err="1" smtClean="0">
                          <a:solidFill>
                            <a:srgbClr val="0070C0"/>
                          </a:solidFill>
                          <a:effectLst>
                            <a:outerShdw blurRad="38100" dist="38100" dir="2700000" algn="tl">
                              <a:srgbClr val="000000">
                                <a:alpha val="43137"/>
                              </a:srgbClr>
                            </a:outerShdw>
                          </a:effectLst>
                        </a:rPr>
                        <a:t>MIRJANIČ</a:t>
                      </a:r>
                      <a:endParaRPr lang="en-GB" sz="2800" b="1" noProof="0" dirty="0" smtClean="0">
                        <a:solidFill>
                          <a:srgbClr val="0070C0"/>
                        </a:solidFill>
                        <a:effectLst>
                          <a:outerShdw blurRad="38100" dist="38100" dir="2700000" algn="tl">
                            <a:srgbClr val="000000">
                              <a:alpha val="43137"/>
                            </a:srgbClr>
                          </a:outerShdw>
                        </a:effectLst>
                      </a:endParaRPr>
                    </a:p>
                    <a:p>
                      <a:pPr algn="ctr"/>
                      <a:r>
                        <a:rPr lang="en-GB" sz="2800" b="1" noProof="0" dirty="0" err="1" smtClean="0">
                          <a:solidFill>
                            <a:srgbClr val="0070C0"/>
                          </a:solidFill>
                          <a:effectLst>
                            <a:outerShdw blurRad="38100" dist="38100" dir="2700000" algn="tl">
                              <a:srgbClr val="000000">
                                <a:alpha val="43137"/>
                              </a:srgbClr>
                            </a:outerShdw>
                          </a:effectLst>
                        </a:rPr>
                        <a:t>JANI</a:t>
                      </a:r>
                      <a:r>
                        <a:rPr lang="en-GB" sz="2800" b="1" noProof="0" dirty="0" smtClean="0">
                          <a:solidFill>
                            <a:srgbClr val="0070C0"/>
                          </a:solidFill>
                          <a:effectLst>
                            <a:outerShdw blurRad="38100" dist="38100" dir="2700000" algn="tl">
                              <a:srgbClr val="000000">
                                <a:alpha val="43137"/>
                              </a:srgbClr>
                            </a:outerShdw>
                          </a:effectLst>
                        </a:rPr>
                        <a:t> </a:t>
                      </a:r>
                      <a:r>
                        <a:rPr lang="en-GB" sz="2800" b="1" noProof="0" dirty="0" err="1" smtClean="0">
                          <a:solidFill>
                            <a:srgbClr val="0070C0"/>
                          </a:solidFill>
                          <a:effectLst>
                            <a:outerShdw blurRad="38100" dist="38100" dir="2700000" algn="tl">
                              <a:srgbClr val="000000">
                                <a:alpha val="43137"/>
                              </a:srgbClr>
                            </a:outerShdw>
                          </a:effectLst>
                        </a:rPr>
                        <a:t>KLEMENČIČ</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endParaRPr lang="sl-SI" sz="2800" b="1" noProof="0" dirty="0" smtClean="0">
                        <a:solidFill>
                          <a:srgbClr val="0070C0"/>
                        </a:solidFill>
                        <a:effectLst>
                          <a:outerShdw blurRad="38100" dist="38100" dir="2700000" algn="tl">
                            <a:srgbClr val="000000">
                              <a:alpha val="43137"/>
                            </a:srgbClr>
                          </a:outerShdw>
                        </a:effectLst>
                      </a:endParaRPr>
                    </a:p>
                    <a:p>
                      <a:pPr algn="ctr"/>
                      <a:r>
                        <a:rPr lang="en-GB" sz="2800" b="1" noProof="0" dirty="0" smtClean="0">
                          <a:solidFill>
                            <a:srgbClr val="0070C0"/>
                          </a:solidFill>
                          <a:effectLst>
                            <a:outerShdw blurRad="38100" dist="38100" dir="2700000" algn="tl">
                              <a:srgbClr val="000000">
                                <a:alpha val="43137"/>
                              </a:srgbClr>
                            </a:outerShdw>
                          </a:effectLst>
                        </a:rPr>
                        <a:t>rowing- coxless fours</a:t>
                      </a:r>
                      <a:endParaRPr lang="en-GB" sz="2800" b="1" noProof="0" dirty="0">
                        <a:solidFill>
                          <a:srgbClr val="0070C0"/>
                        </a:solidFill>
                        <a:effectLst>
                          <a:outerShdw blurRad="38100" dist="38100" dir="2700000" algn="tl">
                            <a:srgbClr val="000000">
                              <a:alpha val="43137"/>
                            </a:srgbClr>
                          </a:outerShdw>
                        </a:effectLst>
                      </a:endParaRPr>
                    </a:p>
                  </a:txBody>
                  <a:tcPr/>
                </a:tc>
              </a:tr>
            </a:tbl>
          </a:graphicData>
        </a:graphic>
      </p:graphicFrame>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i="1" dirty="0" err="1" smtClean="0">
                <a:solidFill>
                  <a:srgbClr val="FFC000"/>
                </a:solidFill>
                <a:effectLst>
                  <a:outerShdw blurRad="38100" dist="38100" dir="2700000" algn="tl">
                    <a:srgbClr val="000000">
                      <a:alpha val="43137"/>
                    </a:srgbClr>
                  </a:outerShdw>
                </a:effectLst>
              </a:rPr>
              <a:t>SUMMER</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GAMES</a:t>
            </a:r>
            <a:endParaRPr lang="sl-SI" sz="5400" dirty="0"/>
          </a:p>
        </p:txBody>
      </p:sp>
      <p:graphicFrame>
        <p:nvGraphicFramePr>
          <p:cNvPr id="5" name="Ograda vsebine 4"/>
          <p:cNvGraphicFramePr>
            <a:graphicFrameLocks noGrp="1"/>
          </p:cNvGraphicFramePr>
          <p:nvPr>
            <p:ph idx="1"/>
          </p:nvPr>
        </p:nvGraphicFramePr>
        <p:xfrm>
          <a:off x="428625" y="1500188"/>
          <a:ext cx="8258175" cy="2194560"/>
        </p:xfrm>
        <a:graphic>
          <a:graphicData uri="http://schemas.openxmlformats.org/drawingml/2006/table">
            <a:tbl>
              <a:tblPr firstRow="1" bandRow="1">
                <a:tableStyleId>{93296810-A885-4BE3-A3E7-6D5BEEA58F35}</a:tableStyleId>
              </a:tblPr>
              <a:tblGrid>
                <a:gridCol w="1407071"/>
                <a:gridCol w="3096344"/>
                <a:gridCol w="3754760"/>
              </a:tblGrid>
              <a:tr h="370840">
                <a:tc gridSpan="3">
                  <a:txBody>
                    <a:bodyPr/>
                    <a:lstStyle/>
                    <a:p>
                      <a:pPr algn="ctr"/>
                      <a:r>
                        <a:rPr lang="en-GB" sz="3600" b="1" noProof="0" dirty="0" smtClean="0">
                          <a:effectLst>
                            <a:outerShdw blurRad="38100" dist="38100" dir="2700000" algn="tl">
                              <a:srgbClr val="000000">
                                <a:alpha val="43137"/>
                              </a:srgbClr>
                            </a:outerShdw>
                          </a:effectLst>
                        </a:rPr>
                        <a:t>1996 – ATLANTA</a:t>
                      </a:r>
                      <a:r>
                        <a:rPr lang="en-GB" sz="3600" b="1" baseline="0" noProof="0" dirty="0" smtClean="0">
                          <a:effectLst>
                            <a:outerShdw blurRad="38100" dist="38100" dir="2700000" algn="tl">
                              <a:srgbClr val="000000">
                                <a:alpha val="43137"/>
                              </a:srgbClr>
                            </a:outerShdw>
                          </a:effectLst>
                        </a:rPr>
                        <a:t> – UNITED STATES</a:t>
                      </a:r>
                      <a:endParaRPr lang="en-GB" sz="3600" b="1" noProof="0" dirty="0">
                        <a:effectLst>
                          <a:outerShdw blurRad="38100" dist="38100" dir="2700000" algn="tl">
                            <a:srgbClr val="000000">
                              <a:alpha val="43137"/>
                            </a:srgbClr>
                          </a:outerShdw>
                        </a:effectLst>
                      </a:endParaRPr>
                    </a:p>
                  </a:txBody>
                  <a:tcPr/>
                </a:tc>
                <a:tc hMerge="1">
                  <a:txBody>
                    <a:bodyPr/>
                    <a:lstStyle/>
                    <a:p>
                      <a:endParaRPr lang="sl-SI" dirty="0"/>
                    </a:p>
                  </a:txBody>
                  <a:tcPr/>
                </a:tc>
                <a:tc hMerge="1">
                  <a:txBody>
                    <a:bodyPr/>
                    <a:lstStyle/>
                    <a:p>
                      <a:endParaRPr lang="sl-SI" dirty="0"/>
                    </a:p>
                  </a:txBody>
                  <a:tcPr/>
                </a:tc>
              </a:tr>
              <a:tr h="370840">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PLACE</a:t>
                      </a:r>
                      <a:endParaRPr lang="en-GB" sz="28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WHO</a:t>
                      </a:r>
                      <a:endParaRPr lang="en-GB" sz="28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DISCIPLINE / EVENT</a:t>
                      </a:r>
                      <a:endParaRPr lang="en-GB" sz="2800" b="1" i="1" noProof="0" dirty="0">
                        <a:solidFill>
                          <a:srgbClr val="00B050"/>
                        </a:solidFill>
                        <a:effectLst>
                          <a:outerShdw blurRad="38100" dist="38100" dir="2700000" algn="tl">
                            <a:srgbClr val="000000">
                              <a:alpha val="43137"/>
                            </a:srgbClr>
                          </a:outerShdw>
                        </a:effectLst>
                      </a:endParaRPr>
                    </a:p>
                  </a:txBody>
                  <a:tcPr/>
                </a:tc>
              </a:tr>
              <a:tr h="370840">
                <a:tc>
                  <a:txBody>
                    <a:bodyPr/>
                    <a:lstStyle/>
                    <a:p>
                      <a:pPr algn="ctr"/>
                      <a:r>
                        <a:rPr lang="en-GB" sz="2800" b="1" noProof="0" dirty="0" smtClean="0">
                          <a:solidFill>
                            <a:srgbClr val="EE1295"/>
                          </a:solidFill>
                          <a:effectLst>
                            <a:outerShdw blurRad="38100" dist="38100" dir="2700000" algn="tl">
                              <a:srgbClr val="000000">
                                <a:alpha val="43137"/>
                              </a:srgbClr>
                            </a:outerShdw>
                          </a:effectLst>
                        </a:rPr>
                        <a:t>2nd</a:t>
                      </a:r>
                      <a:endParaRPr lang="en-GB" sz="28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800" b="1" noProof="0" dirty="0" err="1" smtClean="0">
                          <a:solidFill>
                            <a:srgbClr val="EE1295"/>
                          </a:solidFill>
                          <a:effectLst>
                            <a:outerShdw blurRad="38100" dist="38100" dir="2700000" algn="tl">
                              <a:srgbClr val="000000">
                                <a:alpha val="43137"/>
                              </a:srgbClr>
                            </a:outerShdw>
                          </a:effectLst>
                        </a:rPr>
                        <a:t>BRIGITA</a:t>
                      </a:r>
                      <a:r>
                        <a:rPr lang="en-GB" sz="2800" b="1" noProof="0" dirty="0" smtClean="0">
                          <a:solidFill>
                            <a:srgbClr val="EE1295"/>
                          </a:solidFill>
                          <a:effectLst>
                            <a:outerShdw blurRad="38100" dist="38100" dir="2700000" algn="tl">
                              <a:srgbClr val="000000">
                                <a:alpha val="43137"/>
                              </a:srgbClr>
                            </a:outerShdw>
                          </a:effectLst>
                        </a:rPr>
                        <a:t> </a:t>
                      </a:r>
                      <a:r>
                        <a:rPr lang="en-GB" sz="2800" b="1" noProof="0" dirty="0" err="1" smtClean="0">
                          <a:solidFill>
                            <a:srgbClr val="EE1295"/>
                          </a:solidFill>
                          <a:effectLst>
                            <a:outerShdw blurRad="38100" dist="38100" dir="2700000" algn="tl">
                              <a:srgbClr val="000000">
                                <a:alpha val="43137"/>
                              </a:srgbClr>
                            </a:outerShdw>
                          </a:effectLst>
                        </a:rPr>
                        <a:t>BUKOVEC</a:t>
                      </a:r>
                      <a:endParaRPr lang="en-GB" sz="28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EE1295"/>
                          </a:solidFill>
                          <a:effectLst>
                            <a:outerShdw blurRad="38100" dist="38100" dir="2700000" algn="tl">
                              <a:srgbClr val="000000">
                                <a:alpha val="43137"/>
                              </a:srgbClr>
                            </a:outerShdw>
                          </a:effectLst>
                        </a:rPr>
                        <a:t>athletics- 100m hurdles</a:t>
                      </a:r>
                      <a:endParaRPr lang="en-GB" sz="2800" b="1" noProof="0" dirty="0">
                        <a:solidFill>
                          <a:srgbClr val="EE1295"/>
                        </a:solidFill>
                        <a:effectLst>
                          <a:outerShdw blurRad="38100" dist="38100" dir="2700000" algn="tl">
                            <a:srgbClr val="000000">
                              <a:alpha val="43137"/>
                            </a:srgbClr>
                          </a:outerShdw>
                        </a:effectLst>
                      </a:endParaRPr>
                    </a:p>
                  </a:txBody>
                  <a:tcPr/>
                </a:tc>
              </a:tr>
              <a:tr h="370840">
                <a:tc>
                  <a:txBody>
                    <a:bodyPr/>
                    <a:lstStyle/>
                    <a:p>
                      <a:pPr algn="ctr"/>
                      <a:r>
                        <a:rPr lang="en-GB" sz="2800" b="1" noProof="0" dirty="0" smtClean="0">
                          <a:solidFill>
                            <a:srgbClr val="0070C0"/>
                          </a:solidFill>
                          <a:effectLst>
                            <a:outerShdw blurRad="38100" dist="38100" dir="2700000" algn="tl">
                              <a:srgbClr val="000000">
                                <a:alpha val="43137"/>
                              </a:srgbClr>
                            </a:outerShdw>
                          </a:effectLst>
                        </a:rPr>
                        <a:t>2nd</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err="1" smtClean="0">
                          <a:solidFill>
                            <a:srgbClr val="0070C0"/>
                          </a:solidFill>
                          <a:effectLst>
                            <a:outerShdw blurRad="38100" dist="38100" dir="2700000" algn="tl">
                              <a:srgbClr val="000000">
                                <a:alpha val="43137"/>
                              </a:srgbClr>
                            </a:outerShdw>
                          </a:effectLst>
                        </a:rPr>
                        <a:t>ANDRAŽ</a:t>
                      </a:r>
                      <a:r>
                        <a:rPr lang="en-GB" sz="2800" b="1" noProof="0" dirty="0" smtClean="0">
                          <a:solidFill>
                            <a:srgbClr val="0070C0"/>
                          </a:solidFill>
                          <a:effectLst>
                            <a:outerShdw blurRad="38100" dist="38100" dir="2700000" algn="tl">
                              <a:srgbClr val="000000">
                                <a:alpha val="43137"/>
                              </a:srgbClr>
                            </a:outerShdw>
                          </a:effectLst>
                        </a:rPr>
                        <a:t> </a:t>
                      </a:r>
                      <a:r>
                        <a:rPr lang="en-GB" sz="2800" b="1" noProof="0" dirty="0" err="1" smtClean="0">
                          <a:solidFill>
                            <a:srgbClr val="0070C0"/>
                          </a:solidFill>
                          <a:effectLst>
                            <a:outerShdw blurRad="38100" dist="38100" dir="2700000" algn="tl">
                              <a:srgbClr val="000000">
                                <a:alpha val="43137"/>
                              </a:srgbClr>
                            </a:outerShdw>
                          </a:effectLst>
                        </a:rPr>
                        <a:t>VEHOVAR</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0070C0"/>
                          </a:solidFill>
                          <a:effectLst>
                            <a:outerShdw blurRad="38100" dist="38100" dir="2700000" algn="tl">
                              <a:srgbClr val="000000">
                                <a:alpha val="43137"/>
                              </a:srgbClr>
                            </a:outerShdw>
                          </a:effectLst>
                        </a:rPr>
                        <a:t>canoe/kayak slalom</a:t>
                      </a:r>
                      <a:endParaRPr lang="en-GB" sz="2800" b="1" noProof="0" dirty="0">
                        <a:solidFill>
                          <a:srgbClr val="0070C0"/>
                        </a:solidFill>
                        <a:effectLst>
                          <a:outerShdw blurRad="38100" dist="38100" dir="2700000" algn="tl">
                            <a:srgbClr val="000000">
                              <a:alpha val="43137"/>
                            </a:srgbClr>
                          </a:outerShdw>
                        </a:effectLst>
                      </a:endParaRPr>
                    </a:p>
                  </a:txBody>
                  <a:tcPr/>
                </a:tc>
              </a:tr>
            </a:tbl>
          </a:graphicData>
        </a:graphic>
      </p:graphicFrame>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i="1" dirty="0" err="1" smtClean="0">
                <a:solidFill>
                  <a:srgbClr val="FFC000"/>
                </a:solidFill>
                <a:effectLst>
                  <a:outerShdw blurRad="38100" dist="38100" dir="2700000" algn="tl">
                    <a:srgbClr val="000000">
                      <a:alpha val="43137"/>
                    </a:srgbClr>
                  </a:outerShdw>
                </a:effectLst>
              </a:rPr>
              <a:t>SUMMER</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GAMES</a:t>
            </a:r>
            <a:endParaRPr lang="sl-SI" sz="5400" dirty="0"/>
          </a:p>
        </p:txBody>
      </p:sp>
      <p:graphicFrame>
        <p:nvGraphicFramePr>
          <p:cNvPr id="5" name="Ograda vsebine 4"/>
          <p:cNvGraphicFramePr>
            <a:graphicFrameLocks noGrp="1"/>
          </p:cNvGraphicFramePr>
          <p:nvPr>
            <p:ph idx="1"/>
          </p:nvPr>
        </p:nvGraphicFramePr>
        <p:xfrm>
          <a:off x="428625" y="1500188"/>
          <a:ext cx="8258175" cy="3048000"/>
        </p:xfrm>
        <a:graphic>
          <a:graphicData uri="http://schemas.openxmlformats.org/drawingml/2006/table">
            <a:tbl>
              <a:tblPr firstRow="1" bandRow="1">
                <a:tableStyleId>{93296810-A885-4BE3-A3E7-6D5BEEA58F35}</a:tableStyleId>
              </a:tblPr>
              <a:tblGrid>
                <a:gridCol w="1335063"/>
                <a:gridCol w="3672408"/>
                <a:gridCol w="3250704"/>
              </a:tblGrid>
              <a:tr h="370840">
                <a:tc gridSpan="3">
                  <a:txBody>
                    <a:bodyPr/>
                    <a:lstStyle/>
                    <a:p>
                      <a:pPr algn="ctr"/>
                      <a:r>
                        <a:rPr lang="en-GB" sz="3600" b="1" noProof="0" dirty="0" smtClean="0">
                          <a:effectLst>
                            <a:outerShdw blurRad="38100" dist="38100" dir="2700000" algn="tl">
                              <a:srgbClr val="000000">
                                <a:alpha val="43137"/>
                              </a:srgbClr>
                            </a:outerShdw>
                          </a:effectLst>
                        </a:rPr>
                        <a:t>2000 – SYDNEY – AUSTRALIA</a:t>
                      </a:r>
                      <a:endParaRPr lang="en-GB" sz="3600" b="1" noProof="0" dirty="0">
                        <a:effectLst>
                          <a:outerShdw blurRad="38100" dist="38100" dir="2700000" algn="tl">
                            <a:srgbClr val="000000">
                              <a:alpha val="43137"/>
                            </a:srgbClr>
                          </a:outerShdw>
                        </a:effectLst>
                      </a:endParaRPr>
                    </a:p>
                  </a:txBody>
                  <a:tcPr/>
                </a:tc>
                <a:tc hMerge="1">
                  <a:txBody>
                    <a:bodyPr/>
                    <a:lstStyle/>
                    <a:p>
                      <a:endParaRPr lang="sl-SI" dirty="0"/>
                    </a:p>
                  </a:txBody>
                  <a:tcPr/>
                </a:tc>
                <a:tc hMerge="1">
                  <a:txBody>
                    <a:bodyPr/>
                    <a:lstStyle/>
                    <a:p>
                      <a:endParaRPr lang="sl-SI" dirty="0"/>
                    </a:p>
                  </a:txBody>
                  <a:tcPr/>
                </a:tc>
              </a:tr>
              <a:tr h="370840">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PLACE</a:t>
                      </a:r>
                      <a:endParaRPr lang="en-GB" sz="28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WHO</a:t>
                      </a:r>
                      <a:endParaRPr lang="en-GB" sz="28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DISCIPLINE / EVENT</a:t>
                      </a:r>
                      <a:endParaRPr lang="en-GB" sz="2800" b="1" i="1" noProof="0" dirty="0">
                        <a:solidFill>
                          <a:srgbClr val="00B050"/>
                        </a:solidFill>
                        <a:effectLst>
                          <a:outerShdw blurRad="38100" dist="38100" dir="2700000" algn="tl">
                            <a:srgbClr val="000000">
                              <a:alpha val="43137"/>
                            </a:srgbClr>
                          </a:outerShdw>
                        </a:effectLst>
                      </a:endParaRPr>
                    </a:p>
                  </a:txBody>
                  <a:tcPr/>
                </a:tc>
              </a:tr>
              <a:tr h="370840">
                <a:tc>
                  <a:txBody>
                    <a:bodyPr/>
                    <a:lstStyle/>
                    <a:p>
                      <a:pPr algn="ctr"/>
                      <a:r>
                        <a:rPr lang="en-GB" sz="2800" b="1" noProof="0" dirty="0" smtClean="0">
                          <a:solidFill>
                            <a:srgbClr val="0070C0"/>
                          </a:solidFill>
                          <a:effectLst>
                            <a:outerShdw blurRad="38100" dist="38100" dir="2700000" algn="tl">
                              <a:srgbClr val="000000">
                                <a:alpha val="43137"/>
                              </a:srgbClr>
                            </a:outerShdw>
                          </a:effectLst>
                        </a:rPr>
                        <a:t>1st</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err="1" smtClean="0">
                          <a:solidFill>
                            <a:srgbClr val="0070C0"/>
                          </a:solidFill>
                          <a:effectLst>
                            <a:outerShdw blurRad="38100" dist="38100" dir="2700000" algn="tl">
                              <a:srgbClr val="000000">
                                <a:alpha val="43137"/>
                              </a:srgbClr>
                            </a:outerShdw>
                          </a:effectLst>
                        </a:rPr>
                        <a:t>RAJMOND</a:t>
                      </a:r>
                      <a:r>
                        <a:rPr lang="en-GB" sz="2800" b="1" noProof="0" dirty="0" smtClean="0">
                          <a:solidFill>
                            <a:srgbClr val="0070C0"/>
                          </a:solidFill>
                          <a:effectLst>
                            <a:outerShdw blurRad="38100" dist="38100" dir="2700000" algn="tl">
                              <a:srgbClr val="000000">
                                <a:alpha val="43137"/>
                              </a:srgbClr>
                            </a:outerShdw>
                          </a:effectLst>
                        </a:rPr>
                        <a:t> </a:t>
                      </a:r>
                      <a:r>
                        <a:rPr lang="en-GB" sz="2800" b="1" noProof="0" dirty="0" err="1" smtClean="0">
                          <a:solidFill>
                            <a:srgbClr val="0070C0"/>
                          </a:solidFill>
                          <a:effectLst>
                            <a:outerShdw blurRad="38100" dist="38100" dir="2700000" algn="tl">
                              <a:srgbClr val="000000">
                                <a:alpha val="43137"/>
                              </a:srgbClr>
                            </a:outerShdw>
                          </a:effectLst>
                        </a:rPr>
                        <a:t>DEBEVEC</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0070C0"/>
                          </a:solidFill>
                          <a:effectLst>
                            <a:outerShdw blurRad="38100" dist="38100" dir="2700000" algn="tl">
                              <a:srgbClr val="000000">
                                <a:alpha val="43137"/>
                              </a:srgbClr>
                            </a:outerShdw>
                          </a:effectLst>
                        </a:rPr>
                        <a:t>shooting – 50m</a:t>
                      </a:r>
                      <a:r>
                        <a:rPr lang="en-GB" sz="2800" b="1" baseline="0" noProof="0" dirty="0" smtClean="0">
                          <a:solidFill>
                            <a:srgbClr val="0070C0"/>
                          </a:solidFill>
                          <a:effectLst>
                            <a:outerShdw blurRad="38100" dist="38100" dir="2700000" algn="tl">
                              <a:srgbClr val="000000">
                                <a:alpha val="43137"/>
                              </a:srgbClr>
                            </a:outerShdw>
                          </a:effectLst>
                        </a:rPr>
                        <a:t> rifle 3 positions</a:t>
                      </a:r>
                      <a:endParaRPr lang="en-GB" sz="2800" b="1" noProof="0" dirty="0">
                        <a:solidFill>
                          <a:srgbClr val="0070C0"/>
                        </a:solidFill>
                        <a:effectLst>
                          <a:outerShdw blurRad="38100" dist="38100" dir="2700000" algn="tl">
                            <a:srgbClr val="000000">
                              <a:alpha val="43137"/>
                            </a:srgbClr>
                          </a:outerShdw>
                        </a:effectLst>
                      </a:endParaRPr>
                    </a:p>
                  </a:txBody>
                  <a:tcPr/>
                </a:tc>
              </a:tr>
              <a:tr h="741680">
                <a:tc>
                  <a:txBody>
                    <a:bodyPr/>
                    <a:lstStyle/>
                    <a:p>
                      <a:pPr algn="ctr"/>
                      <a:r>
                        <a:rPr lang="en-GB" sz="2800" b="1" noProof="0" smtClean="0">
                          <a:solidFill>
                            <a:srgbClr val="0070C0"/>
                          </a:solidFill>
                          <a:effectLst>
                            <a:outerShdw blurRad="38100" dist="38100" dir="2700000" algn="tl">
                              <a:srgbClr val="000000">
                                <a:alpha val="43137"/>
                              </a:srgbClr>
                            </a:outerShdw>
                          </a:effectLst>
                        </a:rPr>
                        <a:t>1st</a:t>
                      </a:r>
                      <a:endParaRPr lang="en-GB" sz="2800" b="1" noProof="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smtClean="0">
                          <a:solidFill>
                            <a:srgbClr val="0070C0"/>
                          </a:solidFill>
                          <a:effectLst>
                            <a:outerShdw blurRad="38100" dist="38100" dir="2700000" algn="tl">
                              <a:srgbClr val="000000">
                                <a:alpha val="43137"/>
                              </a:srgbClr>
                            </a:outerShdw>
                          </a:effectLst>
                        </a:rPr>
                        <a:t>IZTOK ČOP</a:t>
                      </a:r>
                    </a:p>
                    <a:p>
                      <a:pPr algn="ctr"/>
                      <a:r>
                        <a:rPr lang="en-GB" sz="2800" b="1" noProof="0" smtClean="0">
                          <a:solidFill>
                            <a:srgbClr val="0070C0"/>
                          </a:solidFill>
                          <a:effectLst>
                            <a:outerShdw blurRad="38100" dist="38100" dir="2700000" algn="tl">
                              <a:srgbClr val="000000">
                                <a:alpha val="43137"/>
                              </a:srgbClr>
                            </a:outerShdw>
                          </a:effectLst>
                        </a:rPr>
                        <a:t>LUKA ŠPIK</a:t>
                      </a:r>
                      <a:endParaRPr lang="en-GB" sz="2800" b="1" noProof="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0070C0"/>
                          </a:solidFill>
                          <a:effectLst>
                            <a:outerShdw blurRad="38100" dist="38100" dir="2700000" algn="tl">
                              <a:srgbClr val="000000">
                                <a:alpha val="43137"/>
                              </a:srgbClr>
                            </a:outerShdw>
                          </a:effectLst>
                        </a:rPr>
                        <a:t>rowing – double scull</a:t>
                      </a:r>
                      <a:endParaRPr lang="en-GB" sz="2800" b="1" noProof="0" dirty="0">
                        <a:solidFill>
                          <a:srgbClr val="0070C0"/>
                        </a:solidFill>
                        <a:effectLst>
                          <a:outerShdw blurRad="38100" dist="38100" dir="2700000" algn="tl">
                            <a:srgbClr val="000000">
                              <a:alpha val="43137"/>
                            </a:srgbClr>
                          </a:outerShdw>
                        </a:effectLst>
                      </a:endParaRPr>
                    </a:p>
                  </a:txBody>
                  <a:tcPr/>
                </a:tc>
              </a:tr>
            </a:tbl>
          </a:graphicData>
        </a:graphic>
      </p:graphicFrame>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i="1" dirty="0" err="1" smtClean="0">
                <a:solidFill>
                  <a:srgbClr val="FFC000"/>
                </a:solidFill>
                <a:effectLst>
                  <a:outerShdw blurRad="38100" dist="38100" dir="2700000" algn="tl">
                    <a:srgbClr val="000000">
                      <a:alpha val="43137"/>
                    </a:srgbClr>
                  </a:outerShdw>
                </a:effectLst>
              </a:rPr>
              <a:t>WINTER</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GAMES</a:t>
            </a:r>
            <a:endParaRPr lang="sl-SI" sz="5400" b="1" i="1" dirty="0">
              <a:solidFill>
                <a:srgbClr val="FFC000"/>
              </a:solidFill>
              <a:effectLst>
                <a:outerShdw blurRad="38100" dist="38100" dir="2700000" algn="tl">
                  <a:srgbClr val="000000">
                    <a:alpha val="43137"/>
                  </a:srgbClr>
                </a:outerShdw>
              </a:effectLst>
            </a:endParaRPr>
          </a:p>
        </p:txBody>
      </p:sp>
      <p:graphicFrame>
        <p:nvGraphicFramePr>
          <p:cNvPr id="5" name="Ograda vsebine 4"/>
          <p:cNvGraphicFramePr>
            <a:graphicFrameLocks noGrp="1"/>
          </p:cNvGraphicFramePr>
          <p:nvPr>
            <p:ph idx="1"/>
          </p:nvPr>
        </p:nvGraphicFramePr>
        <p:xfrm>
          <a:off x="428625" y="1500188"/>
          <a:ext cx="8258175" cy="2103120"/>
        </p:xfrm>
        <a:graphic>
          <a:graphicData uri="http://schemas.openxmlformats.org/drawingml/2006/table">
            <a:tbl>
              <a:tblPr firstRow="1" bandRow="1">
                <a:tableStyleId>{93296810-A885-4BE3-A3E7-6D5BEEA58F35}</a:tableStyleId>
              </a:tblPr>
              <a:tblGrid>
                <a:gridCol w="1983135"/>
                <a:gridCol w="2880320"/>
                <a:gridCol w="3394720"/>
              </a:tblGrid>
              <a:tr h="370840">
                <a:tc gridSpan="3">
                  <a:txBody>
                    <a:bodyPr/>
                    <a:lstStyle/>
                    <a:p>
                      <a:pPr algn="ctr"/>
                      <a:r>
                        <a:rPr lang="en-GB" sz="3600" noProof="0" dirty="0" smtClean="0">
                          <a:effectLst>
                            <a:outerShdw blurRad="38100" dist="38100" dir="2700000" algn="tl">
                              <a:srgbClr val="000000">
                                <a:alpha val="43137"/>
                              </a:srgbClr>
                            </a:outerShdw>
                          </a:effectLst>
                        </a:rPr>
                        <a:t>1984 – SARAJEVO - YUGOSLAVIA</a:t>
                      </a:r>
                      <a:endParaRPr lang="en-GB" sz="3600" noProof="0" dirty="0">
                        <a:effectLst>
                          <a:outerShdw blurRad="38100" dist="38100" dir="2700000" algn="tl">
                            <a:srgbClr val="000000">
                              <a:alpha val="43137"/>
                            </a:srgbClr>
                          </a:outerShdw>
                        </a:effectLst>
                      </a:endParaRPr>
                    </a:p>
                  </a:txBody>
                  <a:tcPr/>
                </a:tc>
                <a:tc hMerge="1">
                  <a:txBody>
                    <a:bodyPr/>
                    <a:lstStyle/>
                    <a:p>
                      <a:endParaRPr lang="sl-SI" sz="3600" dirty="0"/>
                    </a:p>
                  </a:txBody>
                  <a:tcPr/>
                </a:tc>
                <a:tc hMerge="1">
                  <a:txBody>
                    <a:bodyPr/>
                    <a:lstStyle/>
                    <a:p>
                      <a:endParaRPr lang="sl-SI" sz="3600" dirty="0"/>
                    </a:p>
                  </a:txBody>
                  <a:tcPr/>
                </a:tc>
              </a:tr>
              <a:tr h="370840">
                <a:tc>
                  <a:txBody>
                    <a:bodyPr/>
                    <a:lstStyle/>
                    <a:p>
                      <a:pPr algn="ctr"/>
                      <a:r>
                        <a:rPr lang="en-GB" sz="2800" b="1" i="1" noProof="0" dirty="0" smtClean="0">
                          <a:solidFill>
                            <a:srgbClr val="00B050"/>
                          </a:solidFill>
                        </a:rPr>
                        <a:t>PLACE</a:t>
                      </a:r>
                      <a:endParaRPr lang="en-GB" sz="2800" b="1" i="1" noProof="0" dirty="0">
                        <a:solidFill>
                          <a:srgbClr val="00B050"/>
                        </a:solidFill>
                      </a:endParaRPr>
                    </a:p>
                  </a:txBody>
                  <a:tcPr/>
                </a:tc>
                <a:tc>
                  <a:txBody>
                    <a:bodyPr/>
                    <a:lstStyle/>
                    <a:p>
                      <a:pPr algn="ctr"/>
                      <a:r>
                        <a:rPr lang="en-GB" sz="2800" b="1" i="1" noProof="0" dirty="0" smtClean="0">
                          <a:solidFill>
                            <a:srgbClr val="00B050"/>
                          </a:solidFill>
                        </a:rPr>
                        <a:t>WHO</a:t>
                      </a:r>
                      <a:endParaRPr lang="en-GB" sz="2800" b="1" i="1" noProof="0" dirty="0">
                        <a:solidFill>
                          <a:srgbClr val="00B050"/>
                        </a:solidFill>
                      </a:endParaRPr>
                    </a:p>
                  </a:txBody>
                  <a:tcPr/>
                </a:tc>
                <a:tc>
                  <a:txBody>
                    <a:bodyPr/>
                    <a:lstStyle/>
                    <a:p>
                      <a:pPr algn="ctr"/>
                      <a:r>
                        <a:rPr lang="en-GB" sz="2800" b="1" i="1" noProof="0" dirty="0" smtClean="0">
                          <a:solidFill>
                            <a:srgbClr val="00B050"/>
                          </a:solidFill>
                        </a:rPr>
                        <a:t>DISCIPLINE</a:t>
                      </a:r>
                      <a:r>
                        <a:rPr lang="sl-SI" sz="2800" b="1" i="1" noProof="0" dirty="0" smtClean="0">
                          <a:solidFill>
                            <a:srgbClr val="00B050"/>
                          </a:solidFill>
                        </a:rPr>
                        <a:t> / </a:t>
                      </a:r>
                      <a:r>
                        <a:rPr lang="sl-SI" sz="2800" b="1" i="1" noProof="0" dirty="0" err="1" smtClean="0">
                          <a:solidFill>
                            <a:srgbClr val="00B050"/>
                          </a:solidFill>
                        </a:rPr>
                        <a:t>EVENT</a:t>
                      </a:r>
                      <a:endParaRPr lang="en-GB" sz="2800" b="1" i="1" noProof="0" dirty="0">
                        <a:solidFill>
                          <a:srgbClr val="00B050"/>
                        </a:solidFill>
                      </a:endParaRPr>
                    </a:p>
                  </a:txBody>
                  <a:tcPr/>
                </a:tc>
              </a:tr>
              <a:tr h="370840">
                <a:tc>
                  <a:txBody>
                    <a:bodyPr/>
                    <a:lstStyle/>
                    <a:p>
                      <a:pPr algn="ctr"/>
                      <a:r>
                        <a:rPr lang="en-GB" sz="2800" b="1" noProof="0" dirty="0" smtClean="0">
                          <a:solidFill>
                            <a:srgbClr val="0070C0"/>
                          </a:solidFill>
                          <a:effectLst>
                            <a:outerShdw blurRad="38100" dist="38100" dir="2700000" algn="tl">
                              <a:srgbClr val="000000">
                                <a:alpha val="43137"/>
                              </a:srgbClr>
                            </a:outerShdw>
                          </a:effectLst>
                        </a:rPr>
                        <a:t>2nd</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0070C0"/>
                          </a:solidFill>
                          <a:effectLst>
                            <a:outerShdw blurRad="38100" dist="38100" dir="2700000" algn="tl">
                              <a:srgbClr val="000000">
                                <a:alpha val="43137"/>
                              </a:srgbClr>
                            </a:outerShdw>
                          </a:effectLst>
                        </a:rPr>
                        <a:t>JURE</a:t>
                      </a:r>
                      <a:r>
                        <a:rPr lang="en-GB" sz="2800" b="1" baseline="0" noProof="0" dirty="0" smtClean="0">
                          <a:solidFill>
                            <a:srgbClr val="0070C0"/>
                          </a:solidFill>
                          <a:effectLst>
                            <a:outerShdw blurRad="38100" dist="38100" dir="2700000" algn="tl">
                              <a:srgbClr val="000000">
                                <a:alpha val="43137"/>
                              </a:srgbClr>
                            </a:outerShdw>
                          </a:effectLst>
                        </a:rPr>
                        <a:t> </a:t>
                      </a:r>
                      <a:r>
                        <a:rPr lang="en-GB" sz="2800" b="1" baseline="0" noProof="0" dirty="0" err="1" smtClean="0">
                          <a:solidFill>
                            <a:srgbClr val="0070C0"/>
                          </a:solidFill>
                          <a:effectLst>
                            <a:outerShdw blurRad="38100" dist="38100" dir="2700000" algn="tl">
                              <a:srgbClr val="000000">
                                <a:alpha val="43137"/>
                              </a:srgbClr>
                            </a:outerShdw>
                          </a:effectLst>
                        </a:rPr>
                        <a:t>FRANKO</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0070C0"/>
                          </a:solidFill>
                          <a:effectLst>
                            <a:outerShdw blurRad="38100" dist="38100" dir="2700000" algn="tl">
                              <a:srgbClr val="000000">
                                <a:alpha val="43137"/>
                              </a:srgbClr>
                            </a:outerShdw>
                          </a:effectLst>
                        </a:rPr>
                        <a:t>alpine skiing- </a:t>
                      </a:r>
                    </a:p>
                    <a:p>
                      <a:pPr algn="ctr"/>
                      <a:r>
                        <a:rPr lang="en-GB" sz="2800" b="1" noProof="0" dirty="0" smtClean="0">
                          <a:solidFill>
                            <a:srgbClr val="0070C0"/>
                          </a:solidFill>
                          <a:effectLst>
                            <a:outerShdw blurRad="38100" dist="38100" dir="2700000" algn="tl">
                              <a:srgbClr val="000000">
                                <a:alpha val="43137"/>
                              </a:srgbClr>
                            </a:outerShdw>
                          </a:effectLst>
                        </a:rPr>
                        <a:t>giant</a:t>
                      </a:r>
                      <a:r>
                        <a:rPr lang="en-GB" sz="2800" b="1" baseline="0" noProof="0" dirty="0" smtClean="0">
                          <a:solidFill>
                            <a:srgbClr val="0070C0"/>
                          </a:solidFill>
                          <a:effectLst>
                            <a:outerShdw blurRad="38100" dist="38100" dir="2700000" algn="tl">
                              <a:srgbClr val="000000">
                                <a:alpha val="43137"/>
                              </a:srgbClr>
                            </a:outerShdw>
                          </a:effectLst>
                        </a:rPr>
                        <a:t> slalom</a:t>
                      </a:r>
                      <a:endParaRPr lang="en-GB" sz="2800" b="1" noProof="0" dirty="0">
                        <a:solidFill>
                          <a:srgbClr val="0070C0"/>
                        </a:solidFill>
                        <a:effectLst>
                          <a:outerShdw blurRad="38100" dist="38100" dir="2700000" algn="tl">
                            <a:srgbClr val="000000">
                              <a:alpha val="43137"/>
                            </a:srgbClr>
                          </a:outerShdw>
                        </a:effectLst>
                      </a:endParaRPr>
                    </a:p>
                  </a:txBody>
                  <a:tcPr/>
                </a:tc>
              </a:tr>
            </a:tbl>
          </a:graphicData>
        </a:graphic>
      </p:graphicFrame>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i="1" dirty="0" err="1" smtClean="0">
                <a:solidFill>
                  <a:srgbClr val="FFC000"/>
                </a:solidFill>
                <a:effectLst>
                  <a:outerShdw blurRad="38100" dist="38100" dir="2700000" algn="tl">
                    <a:srgbClr val="000000">
                      <a:alpha val="43137"/>
                    </a:srgbClr>
                  </a:outerShdw>
                </a:effectLst>
              </a:rPr>
              <a:t>SUMMER</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GAMES</a:t>
            </a:r>
            <a:endParaRPr lang="sl-SI" sz="5400" dirty="0"/>
          </a:p>
        </p:txBody>
      </p:sp>
      <p:graphicFrame>
        <p:nvGraphicFramePr>
          <p:cNvPr id="5" name="Ograda vsebine 4"/>
          <p:cNvGraphicFramePr>
            <a:graphicFrameLocks noGrp="1"/>
          </p:cNvGraphicFramePr>
          <p:nvPr>
            <p:ph idx="1"/>
          </p:nvPr>
        </p:nvGraphicFramePr>
        <p:xfrm>
          <a:off x="428625" y="1500188"/>
          <a:ext cx="8258175" cy="3657600"/>
        </p:xfrm>
        <a:graphic>
          <a:graphicData uri="http://schemas.openxmlformats.org/drawingml/2006/table">
            <a:tbl>
              <a:tblPr firstRow="1" bandRow="1">
                <a:tableStyleId>{93296810-A885-4BE3-A3E7-6D5BEEA58F35}</a:tableStyleId>
              </a:tblPr>
              <a:tblGrid>
                <a:gridCol w="1263055"/>
                <a:gridCol w="2808312"/>
                <a:gridCol w="4186808"/>
              </a:tblGrid>
              <a:tr h="370840">
                <a:tc gridSpan="3">
                  <a:txBody>
                    <a:bodyPr/>
                    <a:lstStyle/>
                    <a:p>
                      <a:pPr algn="ctr"/>
                      <a:r>
                        <a:rPr lang="en-GB" sz="3600" b="1" noProof="0" dirty="0" smtClean="0">
                          <a:effectLst>
                            <a:outerShdw blurRad="38100" dist="38100" dir="2700000" algn="tl">
                              <a:srgbClr val="000000">
                                <a:alpha val="43137"/>
                              </a:srgbClr>
                            </a:outerShdw>
                          </a:effectLst>
                        </a:rPr>
                        <a:t>2004 – ATHENS</a:t>
                      </a:r>
                      <a:r>
                        <a:rPr lang="en-GB" sz="3600" b="1" baseline="0" noProof="0" dirty="0" smtClean="0">
                          <a:effectLst>
                            <a:outerShdw blurRad="38100" dist="38100" dir="2700000" algn="tl">
                              <a:srgbClr val="000000">
                                <a:alpha val="43137"/>
                              </a:srgbClr>
                            </a:outerShdw>
                          </a:effectLst>
                        </a:rPr>
                        <a:t> - GREECE</a:t>
                      </a:r>
                      <a:endParaRPr lang="en-GB" sz="3600" b="1" noProof="0" dirty="0">
                        <a:effectLst>
                          <a:outerShdw blurRad="38100" dist="38100" dir="2700000" algn="tl">
                            <a:srgbClr val="000000">
                              <a:alpha val="43137"/>
                            </a:srgbClr>
                          </a:outerShdw>
                        </a:effectLst>
                      </a:endParaRPr>
                    </a:p>
                  </a:txBody>
                  <a:tcPr/>
                </a:tc>
                <a:tc hMerge="1">
                  <a:txBody>
                    <a:bodyPr/>
                    <a:lstStyle/>
                    <a:p>
                      <a:endParaRPr lang="sl-SI" dirty="0"/>
                    </a:p>
                  </a:txBody>
                  <a:tcPr/>
                </a:tc>
                <a:tc hMerge="1">
                  <a:txBody>
                    <a:bodyPr/>
                    <a:lstStyle/>
                    <a:p>
                      <a:endParaRPr lang="sl-SI" dirty="0"/>
                    </a:p>
                  </a:txBody>
                  <a:tcPr/>
                </a:tc>
              </a:tr>
              <a:tr h="370840">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PLACE</a:t>
                      </a:r>
                      <a:endParaRPr lang="en-GB" sz="28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WHO</a:t>
                      </a:r>
                      <a:endParaRPr lang="en-GB" sz="28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DISCIPLINE / EVENT</a:t>
                      </a:r>
                      <a:endParaRPr lang="en-GB" sz="2800" b="1" i="1" noProof="0" dirty="0">
                        <a:solidFill>
                          <a:srgbClr val="00B050"/>
                        </a:solidFill>
                        <a:effectLst>
                          <a:outerShdw blurRad="38100" dist="38100" dir="2700000" algn="tl">
                            <a:srgbClr val="000000">
                              <a:alpha val="43137"/>
                            </a:srgbClr>
                          </a:outerShdw>
                        </a:effectLst>
                      </a:endParaRPr>
                    </a:p>
                  </a:txBody>
                  <a:tcPr/>
                </a:tc>
              </a:tr>
              <a:tr h="741680">
                <a:tc>
                  <a:txBody>
                    <a:bodyPr/>
                    <a:lstStyle/>
                    <a:p>
                      <a:pPr algn="ctr"/>
                      <a:r>
                        <a:rPr lang="en-GB" sz="2800" b="1" noProof="0" dirty="0" smtClean="0">
                          <a:solidFill>
                            <a:srgbClr val="0070C0"/>
                          </a:solidFill>
                          <a:effectLst>
                            <a:outerShdw blurRad="38100" dist="38100" dir="2700000" algn="tl">
                              <a:srgbClr val="000000">
                                <a:alpha val="43137"/>
                              </a:srgbClr>
                            </a:outerShdw>
                          </a:effectLst>
                        </a:rPr>
                        <a:t>2nd</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err="1" smtClean="0">
                          <a:solidFill>
                            <a:srgbClr val="0070C0"/>
                          </a:solidFill>
                          <a:effectLst>
                            <a:outerShdw blurRad="38100" dist="38100" dir="2700000" algn="tl">
                              <a:srgbClr val="000000">
                                <a:alpha val="43137"/>
                              </a:srgbClr>
                            </a:outerShdw>
                          </a:effectLst>
                        </a:rPr>
                        <a:t>IZTOK</a:t>
                      </a:r>
                      <a:r>
                        <a:rPr lang="en-GB" sz="2800" b="1" noProof="0" dirty="0" smtClean="0">
                          <a:solidFill>
                            <a:srgbClr val="0070C0"/>
                          </a:solidFill>
                          <a:effectLst>
                            <a:outerShdw blurRad="38100" dist="38100" dir="2700000" algn="tl">
                              <a:srgbClr val="000000">
                                <a:alpha val="43137"/>
                              </a:srgbClr>
                            </a:outerShdw>
                          </a:effectLst>
                        </a:rPr>
                        <a:t> </a:t>
                      </a:r>
                      <a:r>
                        <a:rPr lang="en-GB" sz="2800" b="1" noProof="0" dirty="0" err="1" smtClean="0">
                          <a:solidFill>
                            <a:srgbClr val="0070C0"/>
                          </a:solidFill>
                          <a:effectLst>
                            <a:outerShdw blurRad="38100" dist="38100" dir="2700000" algn="tl">
                              <a:srgbClr val="000000">
                                <a:alpha val="43137"/>
                              </a:srgbClr>
                            </a:outerShdw>
                          </a:effectLst>
                        </a:rPr>
                        <a:t>ČOP</a:t>
                      </a:r>
                      <a:endParaRPr lang="en-GB" sz="2800" b="1" noProof="0" dirty="0" smtClean="0">
                        <a:solidFill>
                          <a:srgbClr val="0070C0"/>
                        </a:solidFill>
                        <a:effectLst>
                          <a:outerShdw blurRad="38100" dist="38100" dir="2700000" algn="tl">
                            <a:srgbClr val="000000">
                              <a:alpha val="43137"/>
                            </a:srgbClr>
                          </a:outerShdw>
                        </a:effectLst>
                      </a:endParaRPr>
                    </a:p>
                    <a:p>
                      <a:pPr algn="ctr"/>
                      <a:r>
                        <a:rPr lang="en-GB" sz="2800" b="1" noProof="0" dirty="0" smtClean="0">
                          <a:solidFill>
                            <a:srgbClr val="0070C0"/>
                          </a:solidFill>
                          <a:effectLst>
                            <a:outerShdw blurRad="38100" dist="38100" dir="2700000" algn="tl">
                              <a:srgbClr val="000000">
                                <a:alpha val="43137"/>
                              </a:srgbClr>
                            </a:outerShdw>
                          </a:effectLst>
                        </a:rPr>
                        <a:t>LUKA </a:t>
                      </a:r>
                      <a:r>
                        <a:rPr lang="en-GB" sz="2800" b="1" noProof="0" dirty="0" err="1" smtClean="0">
                          <a:solidFill>
                            <a:srgbClr val="0070C0"/>
                          </a:solidFill>
                          <a:effectLst>
                            <a:outerShdw blurRad="38100" dist="38100" dir="2700000" algn="tl">
                              <a:srgbClr val="000000">
                                <a:alpha val="43137"/>
                              </a:srgbClr>
                            </a:outerShdw>
                          </a:effectLst>
                        </a:rPr>
                        <a:t>ŠPIK</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0070C0"/>
                          </a:solidFill>
                          <a:effectLst>
                            <a:outerShdw blurRad="38100" dist="38100" dir="2700000" algn="tl">
                              <a:srgbClr val="000000">
                                <a:alpha val="43137"/>
                              </a:srgbClr>
                            </a:outerShdw>
                          </a:effectLst>
                        </a:rPr>
                        <a:t>rowing – double scull</a:t>
                      </a:r>
                      <a:endParaRPr lang="en-GB" sz="2800" b="1" noProof="0" dirty="0">
                        <a:solidFill>
                          <a:srgbClr val="0070C0"/>
                        </a:solidFill>
                        <a:effectLst>
                          <a:outerShdw blurRad="38100" dist="38100" dir="2700000" algn="tl">
                            <a:srgbClr val="000000">
                              <a:alpha val="43137"/>
                            </a:srgbClr>
                          </a:outerShdw>
                        </a:effectLst>
                      </a:endParaRPr>
                    </a:p>
                  </a:txBody>
                  <a:tcPr/>
                </a:tc>
              </a:tr>
              <a:tr h="370840">
                <a:tc>
                  <a:txBody>
                    <a:bodyPr/>
                    <a:lstStyle/>
                    <a:p>
                      <a:pPr algn="ctr"/>
                      <a:r>
                        <a:rPr lang="en-GB" sz="2800" b="1" noProof="0" dirty="0" smtClean="0">
                          <a:solidFill>
                            <a:srgbClr val="EE1295"/>
                          </a:solidFill>
                          <a:effectLst>
                            <a:outerShdw blurRad="38100" dist="38100" dir="2700000" algn="tl">
                              <a:srgbClr val="000000">
                                <a:alpha val="43137"/>
                              </a:srgbClr>
                            </a:outerShdw>
                          </a:effectLst>
                        </a:rPr>
                        <a:t>3rd</a:t>
                      </a:r>
                      <a:endParaRPr lang="en-GB" sz="28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800" b="1" noProof="0" dirty="0" err="1" smtClean="0">
                          <a:solidFill>
                            <a:srgbClr val="EE1295"/>
                          </a:solidFill>
                          <a:effectLst>
                            <a:outerShdw blurRad="38100" dist="38100" dir="2700000" algn="tl">
                              <a:srgbClr val="000000">
                                <a:alpha val="43137"/>
                              </a:srgbClr>
                            </a:outerShdw>
                          </a:effectLst>
                        </a:rPr>
                        <a:t>JOLANDA</a:t>
                      </a:r>
                      <a:r>
                        <a:rPr lang="en-GB" sz="2800" b="1" noProof="0" dirty="0" smtClean="0">
                          <a:solidFill>
                            <a:srgbClr val="EE1295"/>
                          </a:solidFill>
                          <a:effectLst>
                            <a:outerShdw blurRad="38100" dist="38100" dir="2700000" algn="tl">
                              <a:srgbClr val="000000">
                                <a:alpha val="43137"/>
                              </a:srgbClr>
                            </a:outerShdw>
                          </a:effectLst>
                        </a:rPr>
                        <a:t> </a:t>
                      </a:r>
                      <a:r>
                        <a:rPr lang="en-GB" sz="2800" b="1" noProof="0" dirty="0" err="1" smtClean="0">
                          <a:solidFill>
                            <a:srgbClr val="EE1295"/>
                          </a:solidFill>
                          <a:effectLst>
                            <a:outerShdw blurRad="38100" dist="38100" dir="2700000" algn="tl">
                              <a:srgbClr val="000000">
                                <a:alpha val="43137"/>
                              </a:srgbClr>
                            </a:outerShdw>
                          </a:effectLst>
                        </a:rPr>
                        <a:t>ČEPLAK</a:t>
                      </a:r>
                      <a:endParaRPr lang="en-GB" sz="28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EE1295"/>
                          </a:solidFill>
                          <a:effectLst>
                            <a:outerShdw blurRad="38100" dist="38100" dir="2700000" algn="tl">
                              <a:srgbClr val="000000">
                                <a:alpha val="43137"/>
                              </a:srgbClr>
                            </a:outerShdw>
                          </a:effectLst>
                        </a:rPr>
                        <a:t>athletics – running</a:t>
                      </a:r>
                      <a:r>
                        <a:rPr lang="en-GB" sz="2800" b="1" baseline="0" noProof="0" dirty="0" smtClean="0">
                          <a:solidFill>
                            <a:srgbClr val="EE1295"/>
                          </a:solidFill>
                          <a:effectLst>
                            <a:outerShdw blurRad="38100" dist="38100" dir="2700000" algn="tl">
                              <a:srgbClr val="000000">
                                <a:alpha val="43137"/>
                              </a:srgbClr>
                            </a:outerShdw>
                          </a:effectLst>
                        </a:rPr>
                        <a:t> </a:t>
                      </a:r>
                      <a:r>
                        <a:rPr lang="en-GB" sz="2800" b="1" noProof="0" dirty="0" smtClean="0">
                          <a:solidFill>
                            <a:srgbClr val="EE1295"/>
                          </a:solidFill>
                          <a:effectLst>
                            <a:outerShdw blurRad="38100" dist="38100" dir="2700000" algn="tl">
                              <a:srgbClr val="000000">
                                <a:alpha val="43137"/>
                              </a:srgbClr>
                            </a:outerShdw>
                          </a:effectLst>
                        </a:rPr>
                        <a:t>800 m</a:t>
                      </a:r>
                      <a:endParaRPr lang="en-GB" sz="2800" b="1" noProof="0" dirty="0">
                        <a:solidFill>
                          <a:srgbClr val="EE1295"/>
                        </a:solidFill>
                        <a:effectLst>
                          <a:outerShdw blurRad="38100" dist="38100" dir="2700000" algn="tl">
                            <a:srgbClr val="000000">
                              <a:alpha val="43137"/>
                            </a:srgbClr>
                          </a:outerShdw>
                        </a:effectLst>
                      </a:endParaRPr>
                    </a:p>
                  </a:txBody>
                  <a:tcPr/>
                </a:tc>
              </a:tr>
              <a:tr h="370840">
                <a:tc>
                  <a:txBody>
                    <a:bodyPr/>
                    <a:lstStyle/>
                    <a:p>
                      <a:pPr algn="ctr"/>
                      <a:r>
                        <a:rPr lang="en-GB" sz="2800" b="1" noProof="0" dirty="0" smtClean="0">
                          <a:solidFill>
                            <a:srgbClr val="0070C0"/>
                          </a:solidFill>
                          <a:effectLst>
                            <a:outerShdw blurRad="38100" dist="38100" dir="2700000" algn="tl">
                              <a:srgbClr val="000000">
                                <a:alpha val="43137"/>
                              </a:srgbClr>
                            </a:outerShdw>
                          </a:effectLst>
                        </a:rPr>
                        <a:t>3rd</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err="1" smtClean="0">
                          <a:solidFill>
                            <a:srgbClr val="0070C0"/>
                          </a:solidFill>
                          <a:effectLst>
                            <a:outerShdw blurRad="38100" dist="38100" dir="2700000" algn="tl">
                              <a:srgbClr val="000000">
                                <a:alpha val="43137"/>
                              </a:srgbClr>
                            </a:outerShdw>
                          </a:effectLst>
                        </a:rPr>
                        <a:t>VASILIJ</a:t>
                      </a:r>
                      <a:r>
                        <a:rPr lang="en-GB" sz="2800" b="1" noProof="0" dirty="0" smtClean="0">
                          <a:solidFill>
                            <a:srgbClr val="0070C0"/>
                          </a:solidFill>
                          <a:effectLst>
                            <a:outerShdw blurRad="38100" dist="38100" dir="2700000" algn="tl">
                              <a:srgbClr val="000000">
                                <a:alpha val="43137"/>
                              </a:srgbClr>
                            </a:outerShdw>
                          </a:effectLst>
                        </a:rPr>
                        <a:t> </a:t>
                      </a:r>
                      <a:r>
                        <a:rPr lang="en-GB" sz="2800" b="1" noProof="0" dirty="0" err="1" smtClean="0">
                          <a:solidFill>
                            <a:srgbClr val="0070C0"/>
                          </a:solidFill>
                          <a:effectLst>
                            <a:outerShdw blurRad="38100" dist="38100" dir="2700000" algn="tl">
                              <a:srgbClr val="000000">
                                <a:alpha val="43137"/>
                              </a:srgbClr>
                            </a:outerShdw>
                          </a:effectLst>
                        </a:rPr>
                        <a:t>ŽBOGAR</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0070C0"/>
                          </a:solidFill>
                          <a:effectLst>
                            <a:outerShdw blurRad="38100" dist="38100" dir="2700000" algn="tl">
                              <a:srgbClr val="000000">
                                <a:alpha val="43137"/>
                              </a:srgbClr>
                            </a:outerShdw>
                          </a:effectLst>
                        </a:rPr>
                        <a:t>sailing - laser</a:t>
                      </a:r>
                      <a:endParaRPr lang="en-GB" sz="2800" b="1" noProof="0" dirty="0">
                        <a:solidFill>
                          <a:srgbClr val="0070C0"/>
                        </a:solidFill>
                        <a:effectLst>
                          <a:outerShdw blurRad="38100" dist="38100" dir="2700000" algn="tl">
                            <a:srgbClr val="000000">
                              <a:alpha val="43137"/>
                            </a:srgbClr>
                          </a:outerShdw>
                        </a:effectLst>
                      </a:endParaRPr>
                    </a:p>
                  </a:txBody>
                  <a:tcPr/>
                </a:tc>
              </a:tr>
              <a:tr h="370840">
                <a:tc>
                  <a:txBody>
                    <a:bodyPr/>
                    <a:lstStyle/>
                    <a:p>
                      <a:pPr algn="ctr"/>
                      <a:r>
                        <a:rPr lang="en-GB" sz="2800" b="1" noProof="0" dirty="0" smtClean="0">
                          <a:solidFill>
                            <a:srgbClr val="EE1295"/>
                          </a:solidFill>
                          <a:effectLst>
                            <a:outerShdw blurRad="38100" dist="38100" dir="2700000" algn="tl">
                              <a:srgbClr val="000000">
                                <a:alpha val="43137"/>
                              </a:srgbClr>
                            </a:outerShdw>
                          </a:effectLst>
                        </a:rPr>
                        <a:t>3rd</a:t>
                      </a:r>
                      <a:endParaRPr lang="en-GB" sz="28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800" b="1" noProof="0" dirty="0" err="1" smtClean="0">
                          <a:solidFill>
                            <a:srgbClr val="EE1295"/>
                          </a:solidFill>
                          <a:effectLst>
                            <a:outerShdw blurRad="38100" dist="38100" dir="2700000" algn="tl">
                              <a:srgbClr val="000000">
                                <a:alpha val="43137"/>
                              </a:srgbClr>
                            </a:outerShdw>
                          </a:effectLst>
                        </a:rPr>
                        <a:t>URŠKA</a:t>
                      </a:r>
                      <a:r>
                        <a:rPr lang="en-GB" sz="2800" b="1" noProof="0" dirty="0" smtClean="0">
                          <a:solidFill>
                            <a:srgbClr val="EE1295"/>
                          </a:solidFill>
                          <a:effectLst>
                            <a:outerShdw blurRad="38100" dist="38100" dir="2700000" algn="tl">
                              <a:srgbClr val="000000">
                                <a:alpha val="43137"/>
                              </a:srgbClr>
                            </a:outerShdw>
                          </a:effectLst>
                        </a:rPr>
                        <a:t> </a:t>
                      </a:r>
                      <a:r>
                        <a:rPr lang="en-GB" sz="2800" b="1" noProof="0" dirty="0" err="1" smtClean="0">
                          <a:solidFill>
                            <a:srgbClr val="EE1295"/>
                          </a:solidFill>
                          <a:effectLst>
                            <a:outerShdw blurRad="38100" dist="38100" dir="2700000" algn="tl">
                              <a:srgbClr val="000000">
                                <a:alpha val="43137"/>
                              </a:srgbClr>
                            </a:outerShdw>
                          </a:effectLst>
                        </a:rPr>
                        <a:t>ŽOLNIR</a:t>
                      </a:r>
                      <a:endParaRPr lang="en-GB" sz="28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EE1295"/>
                          </a:solidFill>
                          <a:effectLst>
                            <a:outerShdw blurRad="38100" dist="38100" dir="2700000" algn="tl">
                              <a:srgbClr val="000000">
                                <a:alpha val="43137"/>
                              </a:srgbClr>
                            </a:outerShdw>
                          </a:effectLst>
                        </a:rPr>
                        <a:t>judo </a:t>
                      </a:r>
                      <a:r>
                        <a:rPr lang="sl-SI" sz="2800" b="1" noProof="0" dirty="0" smtClean="0">
                          <a:solidFill>
                            <a:srgbClr val="EE1295"/>
                          </a:solidFill>
                          <a:effectLst>
                            <a:outerShdw blurRad="38100" dist="38100" dir="2700000" algn="tl">
                              <a:srgbClr val="000000">
                                <a:alpha val="43137"/>
                              </a:srgbClr>
                            </a:outerShdw>
                          </a:effectLst>
                        </a:rPr>
                        <a:t>–</a:t>
                      </a:r>
                      <a:r>
                        <a:rPr lang="en-GB" sz="2800" b="1" noProof="0" dirty="0" smtClean="0">
                          <a:solidFill>
                            <a:srgbClr val="EE1295"/>
                          </a:solidFill>
                          <a:effectLst>
                            <a:outerShdw blurRad="38100" dist="38100" dir="2700000" algn="tl">
                              <a:srgbClr val="000000">
                                <a:alpha val="43137"/>
                              </a:srgbClr>
                            </a:outerShdw>
                          </a:effectLst>
                        </a:rPr>
                        <a:t>half middleweight</a:t>
                      </a:r>
                      <a:endParaRPr lang="en-GB" sz="2800" b="1" noProof="0" dirty="0">
                        <a:solidFill>
                          <a:srgbClr val="EE1295"/>
                        </a:solidFill>
                        <a:effectLst>
                          <a:outerShdw blurRad="38100" dist="38100" dir="2700000" algn="tl">
                            <a:srgbClr val="000000">
                              <a:alpha val="43137"/>
                            </a:srgbClr>
                          </a:outerShdw>
                        </a:effectLst>
                      </a:endParaRPr>
                    </a:p>
                  </a:txBody>
                  <a:tcPr/>
                </a:tc>
              </a:tr>
            </a:tbl>
          </a:graphicData>
        </a:graphic>
      </p:graphicFrame>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i="1" dirty="0" err="1" smtClean="0">
                <a:solidFill>
                  <a:srgbClr val="FFC000"/>
                </a:solidFill>
                <a:effectLst>
                  <a:outerShdw blurRad="38100" dist="38100" dir="2700000" algn="tl">
                    <a:srgbClr val="000000">
                      <a:alpha val="43137"/>
                    </a:srgbClr>
                  </a:outerShdw>
                </a:effectLst>
              </a:rPr>
              <a:t>SUMMER</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GAMES</a:t>
            </a:r>
            <a:endParaRPr lang="sl-SI" sz="5400" dirty="0"/>
          </a:p>
        </p:txBody>
      </p:sp>
      <p:graphicFrame>
        <p:nvGraphicFramePr>
          <p:cNvPr id="5" name="Ograda vsebine 4"/>
          <p:cNvGraphicFramePr>
            <a:graphicFrameLocks noGrp="1"/>
          </p:cNvGraphicFramePr>
          <p:nvPr>
            <p:ph idx="1"/>
          </p:nvPr>
        </p:nvGraphicFramePr>
        <p:xfrm>
          <a:off x="428625" y="1500188"/>
          <a:ext cx="8258175" cy="3962400"/>
        </p:xfrm>
        <a:graphic>
          <a:graphicData uri="http://schemas.openxmlformats.org/drawingml/2006/table">
            <a:tbl>
              <a:tblPr firstRow="1" bandRow="1">
                <a:tableStyleId>{93296810-A885-4BE3-A3E7-6D5BEEA58F35}</a:tableStyleId>
              </a:tblPr>
              <a:tblGrid>
                <a:gridCol w="1335063"/>
                <a:gridCol w="2736304"/>
                <a:gridCol w="4186808"/>
              </a:tblGrid>
              <a:tr h="370840">
                <a:tc gridSpan="3">
                  <a:txBody>
                    <a:bodyPr/>
                    <a:lstStyle/>
                    <a:p>
                      <a:pPr algn="ctr"/>
                      <a:r>
                        <a:rPr lang="en-GB" sz="3600" b="1" noProof="0" dirty="0" smtClean="0">
                          <a:effectLst>
                            <a:outerShdw blurRad="38100" dist="38100" dir="2700000" algn="tl">
                              <a:srgbClr val="000000">
                                <a:alpha val="43137"/>
                              </a:srgbClr>
                            </a:outerShdw>
                          </a:effectLst>
                        </a:rPr>
                        <a:t>2008 – BEIJING - CHINA</a:t>
                      </a:r>
                      <a:endParaRPr lang="en-GB" sz="3600" b="1" noProof="0" dirty="0">
                        <a:effectLst>
                          <a:outerShdw blurRad="38100" dist="38100" dir="2700000" algn="tl">
                            <a:srgbClr val="000000">
                              <a:alpha val="43137"/>
                            </a:srgbClr>
                          </a:outerShdw>
                        </a:effectLst>
                      </a:endParaRPr>
                    </a:p>
                  </a:txBody>
                  <a:tcPr/>
                </a:tc>
                <a:tc hMerge="1">
                  <a:txBody>
                    <a:bodyPr/>
                    <a:lstStyle/>
                    <a:p>
                      <a:endParaRPr lang="sl-SI" dirty="0"/>
                    </a:p>
                  </a:txBody>
                  <a:tcPr/>
                </a:tc>
                <a:tc hMerge="1">
                  <a:txBody>
                    <a:bodyPr/>
                    <a:lstStyle/>
                    <a:p>
                      <a:endParaRPr lang="sl-SI" dirty="0"/>
                    </a:p>
                  </a:txBody>
                  <a:tcPr/>
                </a:tc>
              </a:tr>
              <a:tr h="370840">
                <a:tc>
                  <a:txBody>
                    <a:bodyPr/>
                    <a:lstStyle/>
                    <a:p>
                      <a:pPr algn="ctr"/>
                      <a:r>
                        <a:rPr lang="en-GB" sz="2600" b="1" i="1" noProof="0" dirty="0" smtClean="0">
                          <a:solidFill>
                            <a:srgbClr val="00B050"/>
                          </a:solidFill>
                          <a:effectLst>
                            <a:outerShdw blurRad="38100" dist="38100" dir="2700000" algn="tl">
                              <a:srgbClr val="000000">
                                <a:alpha val="43137"/>
                              </a:srgbClr>
                            </a:outerShdw>
                          </a:effectLst>
                        </a:rPr>
                        <a:t>PLACE</a:t>
                      </a:r>
                      <a:endParaRPr lang="en-GB" sz="26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600" b="1" i="1" noProof="0" dirty="0" smtClean="0">
                          <a:solidFill>
                            <a:srgbClr val="00B050"/>
                          </a:solidFill>
                          <a:effectLst>
                            <a:outerShdw blurRad="38100" dist="38100" dir="2700000" algn="tl">
                              <a:srgbClr val="000000">
                                <a:alpha val="43137"/>
                              </a:srgbClr>
                            </a:outerShdw>
                          </a:effectLst>
                        </a:rPr>
                        <a:t>WHO</a:t>
                      </a:r>
                      <a:endParaRPr lang="en-GB" sz="26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600" b="1" i="1" noProof="0" dirty="0" smtClean="0">
                          <a:solidFill>
                            <a:srgbClr val="00B050"/>
                          </a:solidFill>
                          <a:effectLst>
                            <a:outerShdw blurRad="38100" dist="38100" dir="2700000" algn="tl">
                              <a:srgbClr val="000000">
                                <a:alpha val="43137"/>
                              </a:srgbClr>
                            </a:outerShdw>
                          </a:effectLst>
                        </a:rPr>
                        <a:t>DISCIPLINE / EVENT</a:t>
                      </a:r>
                      <a:endParaRPr lang="en-GB" sz="2600" b="1" i="1" noProof="0" dirty="0">
                        <a:solidFill>
                          <a:srgbClr val="00B050"/>
                        </a:solidFill>
                        <a:effectLst>
                          <a:outerShdw blurRad="38100" dist="38100" dir="2700000" algn="tl">
                            <a:srgbClr val="000000">
                              <a:alpha val="43137"/>
                            </a:srgbClr>
                          </a:outerShdw>
                        </a:effectLst>
                      </a:endParaRPr>
                    </a:p>
                  </a:txBody>
                  <a:tcPr/>
                </a:tc>
              </a:tr>
              <a:tr h="370840">
                <a:tc>
                  <a:txBody>
                    <a:bodyPr/>
                    <a:lstStyle/>
                    <a:p>
                      <a:pPr algn="ctr"/>
                      <a:r>
                        <a:rPr lang="en-GB" sz="2600" b="1" noProof="0" dirty="0" smtClean="0">
                          <a:solidFill>
                            <a:srgbClr val="0070C0"/>
                          </a:solidFill>
                          <a:effectLst>
                            <a:outerShdw blurRad="38100" dist="38100" dir="2700000" algn="tl">
                              <a:srgbClr val="000000">
                                <a:alpha val="43137"/>
                              </a:srgbClr>
                            </a:outerShdw>
                          </a:effectLst>
                        </a:rPr>
                        <a:t>1st</a:t>
                      </a:r>
                      <a:endParaRPr lang="en-GB" sz="26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600" b="1" noProof="0" dirty="0" err="1" smtClean="0">
                          <a:solidFill>
                            <a:srgbClr val="0070C0"/>
                          </a:solidFill>
                          <a:effectLst>
                            <a:outerShdw blurRad="38100" dist="38100" dir="2700000" algn="tl">
                              <a:srgbClr val="000000">
                                <a:alpha val="43137"/>
                              </a:srgbClr>
                            </a:outerShdw>
                          </a:effectLst>
                        </a:rPr>
                        <a:t>PRIMOŽ</a:t>
                      </a:r>
                      <a:r>
                        <a:rPr lang="en-GB" sz="2600" b="1" noProof="0" dirty="0" smtClean="0">
                          <a:solidFill>
                            <a:srgbClr val="0070C0"/>
                          </a:solidFill>
                          <a:effectLst>
                            <a:outerShdw blurRad="38100" dist="38100" dir="2700000" algn="tl">
                              <a:srgbClr val="000000">
                                <a:alpha val="43137"/>
                              </a:srgbClr>
                            </a:outerShdw>
                          </a:effectLst>
                        </a:rPr>
                        <a:t> </a:t>
                      </a:r>
                      <a:r>
                        <a:rPr lang="en-GB" sz="2600" b="1" noProof="0" dirty="0" err="1" smtClean="0">
                          <a:solidFill>
                            <a:srgbClr val="0070C0"/>
                          </a:solidFill>
                          <a:effectLst>
                            <a:outerShdw blurRad="38100" dist="38100" dir="2700000" algn="tl">
                              <a:srgbClr val="000000">
                                <a:alpha val="43137"/>
                              </a:srgbClr>
                            </a:outerShdw>
                          </a:effectLst>
                        </a:rPr>
                        <a:t>KOZMUS</a:t>
                      </a:r>
                      <a:endParaRPr lang="en-GB" sz="26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600" b="1" noProof="0" dirty="0" smtClean="0">
                          <a:solidFill>
                            <a:srgbClr val="0070C0"/>
                          </a:solidFill>
                          <a:effectLst>
                            <a:outerShdw blurRad="38100" dist="38100" dir="2700000" algn="tl">
                              <a:srgbClr val="000000">
                                <a:alpha val="43137"/>
                              </a:srgbClr>
                            </a:outerShdw>
                          </a:effectLst>
                        </a:rPr>
                        <a:t>athletics</a:t>
                      </a:r>
                      <a:r>
                        <a:rPr lang="en-GB" sz="2600" b="1" baseline="0" noProof="0" dirty="0" smtClean="0">
                          <a:solidFill>
                            <a:srgbClr val="0070C0"/>
                          </a:solidFill>
                          <a:effectLst>
                            <a:outerShdw blurRad="38100" dist="38100" dir="2700000" algn="tl">
                              <a:srgbClr val="000000">
                                <a:alpha val="43137"/>
                              </a:srgbClr>
                            </a:outerShdw>
                          </a:effectLst>
                        </a:rPr>
                        <a:t> - </a:t>
                      </a:r>
                      <a:r>
                        <a:rPr lang="en-GB" sz="2600" b="1" noProof="0" dirty="0" smtClean="0">
                          <a:solidFill>
                            <a:srgbClr val="0070C0"/>
                          </a:solidFill>
                          <a:effectLst>
                            <a:outerShdw blurRad="38100" dist="38100" dir="2700000" algn="tl">
                              <a:srgbClr val="000000">
                                <a:alpha val="43137"/>
                              </a:srgbClr>
                            </a:outerShdw>
                          </a:effectLst>
                        </a:rPr>
                        <a:t>hammer throw</a:t>
                      </a:r>
                      <a:endParaRPr lang="en-GB" sz="2600" b="1" noProof="0" dirty="0">
                        <a:solidFill>
                          <a:srgbClr val="0070C0"/>
                        </a:solidFill>
                        <a:effectLst>
                          <a:outerShdw blurRad="38100" dist="38100" dir="2700000" algn="tl">
                            <a:srgbClr val="000000">
                              <a:alpha val="43137"/>
                            </a:srgbClr>
                          </a:outerShdw>
                        </a:effectLst>
                      </a:endParaRPr>
                    </a:p>
                  </a:txBody>
                  <a:tcPr/>
                </a:tc>
              </a:tr>
              <a:tr h="370840">
                <a:tc>
                  <a:txBody>
                    <a:bodyPr/>
                    <a:lstStyle/>
                    <a:p>
                      <a:pPr algn="ctr"/>
                      <a:r>
                        <a:rPr lang="en-GB" sz="2600" b="1" noProof="0" dirty="0" smtClean="0">
                          <a:solidFill>
                            <a:srgbClr val="EE1295"/>
                          </a:solidFill>
                          <a:effectLst>
                            <a:outerShdw blurRad="38100" dist="38100" dir="2700000" algn="tl">
                              <a:srgbClr val="000000">
                                <a:alpha val="43137"/>
                              </a:srgbClr>
                            </a:outerShdw>
                          </a:effectLst>
                        </a:rPr>
                        <a:t>2nd</a:t>
                      </a:r>
                      <a:endParaRPr lang="en-GB" sz="26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600" b="1" noProof="0" dirty="0" smtClean="0">
                          <a:solidFill>
                            <a:srgbClr val="EE1295"/>
                          </a:solidFill>
                          <a:effectLst>
                            <a:outerShdw blurRad="38100" dist="38100" dir="2700000" algn="tl">
                              <a:srgbClr val="000000">
                                <a:alpha val="43137"/>
                              </a:srgbClr>
                            </a:outerShdw>
                          </a:effectLst>
                        </a:rPr>
                        <a:t>SARA </a:t>
                      </a:r>
                      <a:r>
                        <a:rPr lang="en-GB" sz="2600" b="1" noProof="0" dirty="0" err="1" smtClean="0">
                          <a:solidFill>
                            <a:srgbClr val="EE1295"/>
                          </a:solidFill>
                          <a:effectLst>
                            <a:outerShdw blurRad="38100" dist="38100" dir="2700000" algn="tl">
                              <a:srgbClr val="000000">
                                <a:alpha val="43137"/>
                              </a:srgbClr>
                            </a:outerShdw>
                          </a:effectLst>
                        </a:rPr>
                        <a:t>ISAKOVIČ</a:t>
                      </a:r>
                      <a:endParaRPr lang="en-GB" sz="26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600" b="1" noProof="0" dirty="0" smtClean="0">
                          <a:solidFill>
                            <a:srgbClr val="EE1295"/>
                          </a:solidFill>
                          <a:effectLst>
                            <a:outerShdw blurRad="38100" dist="38100" dir="2700000" algn="tl">
                              <a:srgbClr val="000000">
                                <a:alpha val="43137"/>
                              </a:srgbClr>
                            </a:outerShdw>
                          </a:effectLst>
                        </a:rPr>
                        <a:t>swimming – 200m freestyle</a:t>
                      </a:r>
                      <a:endParaRPr lang="en-GB" sz="2600" b="1" noProof="0" dirty="0">
                        <a:solidFill>
                          <a:srgbClr val="EE1295"/>
                        </a:solidFill>
                        <a:effectLst>
                          <a:outerShdw blurRad="38100" dist="38100" dir="2700000" algn="tl">
                            <a:srgbClr val="000000">
                              <a:alpha val="43137"/>
                            </a:srgbClr>
                          </a:outerShdw>
                        </a:effectLst>
                      </a:endParaRPr>
                    </a:p>
                  </a:txBody>
                  <a:tcPr/>
                </a:tc>
              </a:tr>
              <a:tr h="370840">
                <a:tc>
                  <a:txBody>
                    <a:bodyPr/>
                    <a:lstStyle/>
                    <a:p>
                      <a:pPr algn="ctr"/>
                      <a:r>
                        <a:rPr lang="en-GB" sz="2600" b="1" noProof="0" dirty="0" smtClean="0">
                          <a:solidFill>
                            <a:srgbClr val="0070C0"/>
                          </a:solidFill>
                          <a:effectLst>
                            <a:outerShdw blurRad="38100" dist="38100" dir="2700000" algn="tl">
                              <a:srgbClr val="000000">
                                <a:alpha val="43137"/>
                              </a:srgbClr>
                            </a:outerShdw>
                          </a:effectLst>
                        </a:rPr>
                        <a:t>2nd</a:t>
                      </a:r>
                      <a:endParaRPr lang="en-GB" sz="26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600" b="1" noProof="0" dirty="0" err="1" smtClean="0">
                          <a:solidFill>
                            <a:srgbClr val="0070C0"/>
                          </a:solidFill>
                          <a:effectLst>
                            <a:outerShdw blurRad="38100" dist="38100" dir="2700000" algn="tl">
                              <a:srgbClr val="000000">
                                <a:alpha val="43137"/>
                              </a:srgbClr>
                            </a:outerShdw>
                          </a:effectLst>
                        </a:rPr>
                        <a:t>VASILIJ</a:t>
                      </a:r>
                      <a:r>
                        <a:rPr lang="en-GB" sz="2600" b="1" baseline="0" noProof="0" dirty="0" smtClean="0">
                          <a:solidFill>
                            <a:srgbClr val="0070C0"/>
                          </a:solidFill>
                          <a:effectLst>
                            <a:outerShdw blurRad="38100" dist="38100" dir="2700000" algn="tl">
                              <a:srgbClr val="000000">
                                <a:alpha val="43137"/>
                              </a:srgbClr>
                            </a:outerShdw>
                          </a:effectLst>
                        </a:rPr>
                        <a:t> </a:t>
                      </a:r>
                      <a:r>
                        <a:rPr lang="en-GB" sz="2600" b="1" baseline="0" noProof="0" dirty="0" err="1" smtClean="0">
                          <a:solidFill>
                            <a:srgbClr val="0070C0"/>
                          </a:solidFill>
                          <a:effectLst>
                            <a:outerShdw blurRad="38100" dist="38100" dir="2700000" algn="tl">
                              <a:srgbClr val="000000">
                                <a:alpha val="43137"/>
                              </a:srgbClr>
                            </a:outerShdw>
                          </a:effectLst>
                        </a:rPr>
                        <a:t>ŽBOGAR</a:t>
                      </a:r>
                      <a:endParaRPr lang="en-GB" sz="26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600" b="1" noProof="0" dirty="0" smtClean="0">
                          <a:solidFill>
                            <a:srgbClr val="0070C0"/>
                          </a:solidFill>
                          <a:effectLst>
                            <a:outerShdw blurRad="38100" dist="38100" dir="2700000" algn="tl">
                              <a:srgbClr val="000000">
                                <a:alpha val="43137"/>
                              </a:srgbClr>
                            </a:outerShdw>
                          </a:effectLst>
                        </a:rPr>
                        <a:t>sailing – laser</a:t>
                      </a:r>
                      <a:endParaRPr lang="en-GB" sz="2600" b="1" noProof="0" dirty="0">
                        <a:solidFill>
                          <a:srgbClr val="0070C0"/>
                        </a:solidFill>
                        <a:effectLst>
                          <a:outerShdw blurRad="38100" dist="38100" dir="2700000" algn="tl">
                            <a:srgbClr val="000000">
                              <a:alpha val="43137"/>
                            </a:srgbClr>
                          </a:outerShdw>
                        </a:effectLst>
                      </a:endParaRPr>
                    </a:p>
                  </a:txBody>
                  <a:tcPr/>
                </a:tc>
              </a:tr>
              <a:tr h="370840">
                <a:tc>
                  <a:txBody>
                    <a:bodyPr/>
                    <a:lstStyle/>
                    <a:p>
                      <a:pPr algn="ctr"/>
                      <a:r>
                        <a:rPr lang="en-GB" sz="2600" b="1" noProof="0" dirty="0" smtClean="0">
                          <a:solidFill>
                            <a:srgbClr val="EE1295"/>
                          </a:solidFill>
                          <a:effectLst>
                            <a:outerShdw blurRad="38100" dist="38100" dir="2700000" algn="tl">
                              <a:srgbClr val="000000">
                                <a:alpha val="43137"/>
                              </a:srgbClr>
                            </a:outerShdw>
                          </a:effectLst>
                        </a:rPr>
                        <a:t>3rd</a:t>
                      </a:r>
                      <a:endParaRPr lang="en-GB" sz="26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600" b="1" noProof="0" dirty="0" err="1" smtClean="0">
                          <a:solidFill>
                            <a:srgbClr val="EE1295"/>
                          </a:solidFill>
                          <a:effectLst>
                            <a:outerShdw blurRad="38100" dist="38100" dir="2700000" algn="tl">
                              <a:srgbClr val="000000">
                                <a:alpha val="43137"/>
                              </a:srgbClr>
                            </a:outerShdw>
                          </a:effectLst>
                        </a:rPr>
                        <a:t>LUCIJA</a:t>
                      </a:r>
                      <a:r>
                        <a:rPr lang="en-GB" sz="2600" b="1" noProof="0" dirty="0" smtClean="0">
                          <a:solidFill>
                            <a:srgbClr val="EE1295"/>
                          </a:solidFill>
                          <a:effectLst>
                            <a:outerShdw blurRad="38100" dist="38100" dir="2700000" algn="tl">
                              <a:srgbClr val="000000">
                                <a:alpha val="43137"/>
                              </a:srgbClr>
                            </a:outerShdw>
                          </a:effectLst>
                        </a:rPr>
                        <a:t> </a:t>
                      </a:r>
                      <a:r>
                        <a:rPr lang="en-GB" sz="2600" b="1" noProof="0" dirty="0" err="1" smtClean="0">
                          <a:solidFill>
                            <a:srgbClr val="EE1295"/>
                          </a:solidFill>
                          <a:effectLst>
                            <a:outerShdw blurRad="38100" dist="38100" dir="2700000" algn="tl">
                              <a:srgbClr val="000000">
                                <a:alpha val="43137"/>
                              </a:srgbClr>
                            </a:outerShdw>
                          </a:effectLst>
                        </a:rPr>
                        <a:t>POLAVDER</a:t>
                      </a:r>
                      <a:endParaRPr lang="en-GB" sz="26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600" b="1" noProof="0" dirty="0" smtClean="0">
                          <a:solidFill>
                            <a:srgbClr val="EE1295"/>
                          </a:solidFill>
                          <a:effectLst>
                            <a:outerShdw blurRad="38100" dist="38100" dir="2700000" algn="tl">
                              <a:srgbClr val="000000">
                                <a:alpha val="43137"/>
                              </a:srgbClr>
                            </a:outerShdw>
                          </a:effectLst>
                        </a:rPr>
                        <a:t>judo</a:t>
                      </a:r>
                      <a:r>
                        <a:rPr lang="en-GB" sz="2600" b="1" baseline="0" noProof="0" dirty="0" smtClean="0">
                          <a:solidFill>
                            <a:srgbClr val="EE1295"/>
                          </a:solidFill>
                          <a:effectLst>
                            <a:outerShdw blurRad="38100" dist="38100" dir="2700000" algn="tl">
                              <a:srgbClr val="000000">
                                <a:alpha val="43137"/>
                              </a:srgbClr>
                            </a:outerShdw>
                          </a:effectLst>
                        </a:rPr>
                        <a:t> – heavyweight</a:t>
                      </a:r>
                      <a:endParaRPr lang="en-GB" sz="2600" b="1" noProof="0" dirty="0">
                        <a:solidFill>
                          <a:srgbClr val="EE1295"/>
                        </a:solidFill>
                        <a:effectLst>
                          <a:outerShdw blurRad="38100" dist="38100" dir="2700000" algn="tl">
                            <a:srgbClr val="000000">
                              <a:alpha val="43137"/>
                            </a:srgbClr>
                          </a:outerShdw>
                        </a:effectLst>
                      </a:endParaRPr>
                    </a:p>
                  </a:txBody>
                  <a:tcPr/>
                </a:tc>
              </a:tr>
              <a:tr h="370840">
                <a:tc>
                  <a:txBody>
                    <a:bodyPr/>
                    <a:lstStyle/>
                    <a:p>
                      <a:pPr algn="ctr"/>
                      <a:r>
                        <a:rPr lang="en-GB" sz="2600" b="1" noProof="0" dirty="0" smtClean="0">
                          <a:solidFill>
                            <a:srgbClr val="0070C0"/>
                          </a:solidFill>
                          <a:effectLst>
                            <a:outerShdw blurRad="38100" dist="38100" dir="2700000" algn="tl">
                              <a:srgbClr val="000000">
                                <a:alpha val="43137"/>
                              </a:srgbClr>
                            </a:outerShdw>
                          </a:effectLst>
                        </a:rPr>
                        <a:t>3rd</a:t>
                      </a:r>
                      <a:endParaRPr lang="en-GB" sz="26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600" b="1" noProof="0" dirty="0" err="1" smtClean="0">
                          <a:solidFill>
                            <a:srgbClr val="0070C0"/>
                          </a:solidFill>
                          <a:effectLst>
                            <a:outerShdw blurRad="38100" dist="38100" dir="2700000" algn="tl">
                              <a:srgbClr val="000000">
                                <a:alpha val="43137"/>
                              </a:srgbClr>
                            </a:outerShdw>
                          </a:effectLst>
                        </a:rPr>
                        <a:t>RAJMOND</a:t>
                      </a:r>
                      <a:r>
                        <a:rPr lang="en-GB" sz="2600" b="1" noProof="0" dirty="0" smtClean="0">
                          <a:solidFill>
                            <a:srgbClr val="0070C0"/>
                          </a:solidFill>
                          <a:effectLst>
                            <a:outerShdw blurRad="38100" dist="38100" dir="2700000" algn="tl">
                              <a:srgbClr val="000000">
                                <a:alpha val="43137"/>
                              </a:srgbClr>
                            </a:outerShdw>
                          </a:effectLst>
                        </a:rPr>
                        <a:t> </a:t>
                      </a:r>
                      <a:r>
                        <a:rPr lang="en-GB" sz="2600" b="1" noProof="0" dirty="0" err="1" smtClean="0">
                          <a:solidFill>
                            <a:srgbClr val="0070C0"/>
                          </a:solidFill>
                          <a:effectLst>
                            <a:outerShdw blurRad="38100" dist="38100" dir="2700000" algn="tl">
                              <a:srgbClr val="000000">
                                <a:alpha val="43137"/>
                              </a:srgbClr>
                            </a:outerShdw>
                          </a:effectLst>
                        </a:rPr>
                        <a:t>DEBEVEC</a:t>
                      </a:r>
                      <a:endParaRPr lang="en-GB" sz="26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600" b="1" noProof="0" dirty="0" smtClean="0">
                          <a:solidFill>
                            <a:srgbClr val="0070C0"/>
                          </a:solidFill>
                          <a:effectLst>
                            <a:outerShdw blurRad="38100" dist="38100" dir="2700000" algn="tl">
                              <a:srgbClr val="000000">
                                <a:alpha val="43137"/>
                              </a:srgbClr>
                            </a:outerShdw>
                          </a:effectLst>
                        </a:rPr>
                        <a:t>shooting – 50m rifle 3 positions</a:t>
                      </a:r>
                      <a:endParaRPr lang="en-GB" sz="2600" b="1" noProof="0" dirty="0">
                        <a:solidFill>
                          <a:srgbClr val="0070C0"/>
                        </a:solidFill>
                        <a:effectLst>
                          <a:outerShdw blurRad="38100" dist="38100" dir="2700000" algn="tl">
                            <a:srgbClr val="000000">
                              <a:alpha val="43137"/>
                            </a:srgbClr>
                          </a:outerShdw>
                        </a:effectLst>
                      </a:endParaRPr>
                    </a:p>
                  </a:txBody>
                  <a:tcPr/>
                </a:tc>
              </a:tr>
            </a:tbl>
          </a:graphicData>
        </a:graphic>
      </p:graphicFrame>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i="1" dirty="0" err="1" smtClean="0">
                <a:solidFill>
                  <a:srgbClr val="FFC000"/>
                </a:solidFill>
                <a:effectLst>
                  <a:outerShdw blurRad="38100" dist="38100" dir="2700000" algn="tl">
                    <a:srgbClr val="000000">
                      <a:alpha val="43137"/>
                    </a:srgbClr>
                  </a:outerShdw>
                </a:effectLst>
              </a:rPr>
              <a:t>SUMMER</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GAMES</a:t>
            </a:r>
            <a:endParaRPr lang="sl-SI" sz="5400" dirty="0"/>
          </a:p>
        </p:txBody>
      </p:sp>
      <p:graphicFrame>
        <p:nvGraphicFramePr>
          <p:cNvPr id="5" name="Ograda vsebine 4"/>
          <p:cNvGraphicFramePr>
            <a:graphicFrameLocks noGrp="1"/>
          </p:cNvGraphicFramePr>
          <p:nvPr>
            <p:ph idx="1"/>
          </p:nvPr>
        </p:nvGraphicFramePr>
        <p:xfrm>
          <a:off x="428625" y="1500188"/>
          <a:ext cx="8258175" cy="4023360"/>
        </p:xfrm>
        <a:graphic>
          <a:graphicData uri="http://schemas.openxmlformats.org/drawingml/2006/table">
            <a:tbl>
              <a:tblPr firstRow="1" bandRow="1">
                <a:tableStyleId>{93296810-A885-4BE3-A3E7-6D5BEEA58F35}</a:tableStyleId>
              </a:tblPr>
              <a:tblGrid>
                <a:gridCol w="1983135"/>
                <a:gridCol w="2952328"/>
                <a:gridCol w="3322712"/>
              </a:tblGrid>
              <a:tr h="370840">
                <a:tc gridSpan="3">
                  <a:txBody>
                    <a:bodyPr/>
                    <a:lstStyle/>
                    <a:p>
                      <a:pPr algn="ctr"/>
                      <a:r>
                        <a:rPr lang="en-GB" sz="3600" b="1" dirty="0" smtClean="0">
                          <a:effectLst>
                            <a:outerShdw blurRad="38100" dist="38100" dir="2700000" algn="tl">
                              <a:srgbClr val="000000">
                                <a:alpha val="43137"/>
                              </a:srgbClr>
                            </a:outerShdw>
                          </a:effectLst>
                        </a:rPr>
                        <a:t>2012 – LONDON – UNITED KINGDOM</a:t>
                      </a:r>
                      <a:endParaRPr lang="en-GB" sz="3600" b="1" dirty="0">
                        <a:effectLst>
                          <a:outerShdw blurRad="38100" dist="38100" dir="2700000" algn="tl">
                            <a:srgbClr val="000000">
                              <a:alpha val="43137"/>
                            </a:srgbClr>
                          </a:outerShdw>
                        </a:effectLst>
                      </a:endParaRPr>
                    </a:p>
                  </a:txBody>
                  <a:tcPr/>
                </a:tc>
                <a:tc hMerge="1">
                  <a:txBody>
                    <a:bodyPr/>
                    <a:lstStyle/>
                    <a:p>
                      <a:endParaRPr lang="sl-SI" dirty="0"/>
                    </a:p>
                  </a:txBody>
                  <a:tcPr/>
                </a:tc>
                <a:tc hMerge="1">
                  <a:txBody>
                    <a:bodyPr/>
                    <a:lstStyle/>
                    <a:p>
                      <a:endParaRPr lang="sl-SI" dirty="0"/>
                    </a:p>
                  </a:txBody>
                  <a:tcPr/>
                </a:tc>
              </a:tr>
              <a:tr h="370840">
                <a:tc>
                  <a:txBody>
                    <a:bodyPr/>
                    <a:lstStyle/>
                    <a:p>
                      <a:pPr algn="ctr"/>
                      <a:r>
                        <a:rPr lang="en-GB" sz="2400" b="1" i="1" smtClean="0">
                          <a:solidFill>
                            <a:srgbClr val="00B050"/>
                          </a:solidFill>
                          <a:effectLst>
                            <a:outerShdw blurRad="38100" dist="38100" dir="2700000" algn="tl">
                              <a:srgbClr val="000000">
                                <a:alpha val="43137"/>
                              </a:srgbClr>
                            </a:outerShdw>
                          </a:effectLst>
                        </a:rPr>
                        <a:t>PLACE</a:t>
                      </a:r>
                      <a:endParaRPr lang="en-GB" sz="2400" b="1" i="1" dirty="0">
                        <a:solidFill>
                          <a:srgbClr val="00B050"/>
                        </a:solidFill>
                        <a:effectLst>
                          <a:outerShdw blurRad="38100" dist="38100" dir="2700000" algn="tl">
                            <a:srgbClr val="000000">
                              <a:alpha val="43137"/>
                            </a:srgbClr>
                          </a:outerShdw>
                        </a:effectLst>
                      </a:endParaRPr>
                    </a:p>
                  </a:txBody>
                  <a:tcPr/>
                </a:tc>
                <a:tc>
                  <a:txBody>
                    <a:bodyPr/>
                    <a:lstStyle/>
                    <a:p>
                      <a:pPr algn="ctr"/>
                      <a:r>
                        <a:rPr lang="en-GB" sz="2400" b="1" i="1" smtClean="0">
                          <a:solidFill>
                            <a:srgbClr val="00B050"/>
                          </a:solidFill>
                          <a:effectLst>
                            <a:outerShdw blurRad="38100" dist="38100" dir="2700000" algn="tl">
                              <a:srgbClr val="000000">
                                <a:alpha val="43137"/>
                              </a:srgbClr>
                            </a:outerShdw>
                          </a:effectLst>
                        </a:rPr>
                        <a:t>WHO</a:t>
                      </a:r>
                      <a:endParaRPr lang="en-GB" sz="2400" b="1" i="1" dirty="0">
                        <a:solidFill>
                          <a:srgbClr val="00B050"/>
                        </a:solidFill>
                        <a:effectLst>
                          <a:outerShdw blurRad="38100" dist="38100" dir="2700000" algn="tl">
                            <a:srgbClr val="000000">
                              <a:alpha val="43137"/>
                            </a:srgbClr>
                          </a:outerShdw>
                        </a:effectLst>
                      </a:endParaRPr>
                    </a:p>
                  </a:txBody>
                  <a:tcPr/>
                </a:tc>
                <a:tc>
                  <a:txBody>
                    <a:bodyPr/>
                    <a:lstStyle/>
                    <a:p>
                      <a:pPr algn="ctr"/>
                      <a:r>
                        <a:rPr lang="en-GB" sz="2400" b="1" i="1" smtClean="0">
                          <a:solidFill>
                            <a:srgbClr val="00B050"/>
                          </a:solidFill>
                          <a:effectLst>
                            <a:outerShdw blurRad="38100" dist="38100" dir="2700000" algn="tl">
                              <a:srgbClr val="000000">
                                <a:alpha val="43137"/>
                              </a:srgbClr>
                            </a:outerShdw>
                          </a:effectLst>
                        </a:rPr>
                        <a:t>DISCIPLINE / EVENT</a:t>
                      </a:r>
                      <a:endParaRPr lang="en-GB" sz="2400" b="1" i="1" dirty="0">
                        <a:solidFill>
                          <a:srgbClr val="00B050"/>
                        </a:solidFill>
                        <a:effectLst>
                          <a:outerShdw blurRad="38100" dist="38100" dir="2700000" algn="tl">
                            <a:srgbClr val="000000">
                              <a:alpha val="43137"/>
                            </a:srgbClr>
                          </a:outerShdw>
                        </a:effectLst>
                      </a:endParaRPr>
                    </a:p>
                  </a:txBody>
                  <a:tcPr/>
                </a:tc>
              </a:tr>
              <a:tr h="370840">
                <a:tc>
                  <a:txBody>
                    <a:bodyPr/>
                    <a:lstStyle/>
                    <a:p>
                      <a:pPr algn="ctr"/>
                      <a:r>
                        <a:rPr lang="en-GB" sz="2400" b="1" dirty="0" smtClean="0">
                          <a:solidFill>
                            <a:srgbClr val="EE1295"/>
                          </a:solidFill>
                          <a:effectLst>
                            <a:outerShdw blurRad="38100" dist="38100" dir="2700000" algn="tl">
                              <a:srgbClr val="000000">
                                <a:alpha val="43137"/>
                              </a:srgbClr>
                            </a:outerShdw>
                          </a:effectLst>
                        </a:rPr>
                        <a:t>1st</a:t>
                      </a:r>
                      <a:endParaRPr lang="en-GB" sz="2400" b="1" dirty="0">
                        <a:solidFill>
                          <a:srgbClr val="EE1295"/>
                        </a:solidFill>
                        <a:effectLst>
                          <a:outerShdw blurRad="38100" dist="38100" dir="2700000" algn="tl">
                            <a:srgbClr val="000000">
                              <a:alpha val="43137"/>
                            </a:srgbClr>
                          </a:outerShdw>
                        </a:effectLst>
                      </a:endParaRPr>
                    </a:p>
                  </a:txBody>
                  <a:tcPr/>
                </a:tc>
                <a:tc>
                  <a:txBody>
                    <a:bodyPr/>
                    <a:lstStyle/>
                    <a:p>
                      <a:pPr algn="ctr"/>
                      <a:r>
                        <a:rPr lang="en-GB" sz="2400" b="1" dirty="0" err="1" smtClean="0">
                          <a:solidFill>
                            <a:srgbClr val="EE1295"/>
                          </a:solidFill>
                          <a:effectLst>
                            <a:outerShdw blurRad="38100" dist="38100" dir="2700000" algn="tl">
                              <a:srgbClr val="000000">
                                <a:alpha val="43137"/>
                              </a:srgbClr>
                            </a:outerShdw>
                          </a:effectLst>
                        </a:rPr>
                        <a:t>URŠKA</a:t>
                      </a:r>
                      <a:r>
                        <a:rPr lang="en-GB" sz="2400" b="1" dirty="0" smtClean="0">
                          <a:solidFill>
                            <a:srgbClr val="EE1295"/>
                          </a:solidFill>
                          <a:effectLst>
                            <a:outerShdw blurRad="38100" dist="38100" dir="2700000" algn="tl">
                              <a:srgbClr val="000000">
                                <a:alpha val="43137"/>
                              </a:srgbClr>
                            </a:outerShdw>
                          </a:effectLst>
                        </a:rPr>
                        <a:t> </a:t>
                      </a:r>
                      <a:r>
                        <a:rPr lang="en-GB" sz="2400" b="1" dirty="0" err="1" smtClean="0">
                          <a:solidFill>
                            <a:srgbClr val="EE1295"/>
                          </a:solidFill>
                          <a:effectLst>
                            <a:outerShdw blurRad="38100" dist="38100" dir="2700000" algn="tl">
                              <a:srgbClr val="000000">
                                <a:alpha val="43137"/>
                              </a:srgbClr>
                            </a:outerShdw>
                          </a:effectLst>
                        </a:rPr>
                        <a:t>ŽOLNIR</a:t>
                      </a:r>
                      <a:endParaRPr lang="en-GB" sz="2400" b="1" dirty="0">
                        <a:solidFill>
                          <a:srgbClr val="EE1295"/>
                        </a:solidFill>
                        <a:effectLst>
                          <a:outerShdw blurRad="38100" dist="38100" dir="2700000" algn="tl">
                            <a:srgbClr val="000000">
                              <a:alpha val="43137"/>
                            </a:srgbClr>
                          </a:outerShdw>
                        </a:effectLst>
                      </a:endParaRPr>
                    </a:p>
                  </a:txBody>
                  <a:tcPr/>
                </a:tc>
                <a:tc>
                  <a:txBody>
                    <a:bodyPr/>
                    <a:lstStyle/>
                    <a:p>
                      <a:pPr algn="ctr"/>
                      <a:r>
                        <a:rPr lang="en-GB" sz="2400" b="1" dirty="0" smtClean="0">
                          <a:solidFill>
                            <a:srgbClr val="EE1295"/>
                          </a:solidFill>
                          <a:effectLst>
                            <a:outerShdw blurRad="38100" dist="38100" dir="2700000" algn="tl">
                              <a:srgbClr val="000000">
                                <a:alpha val="43137"/>
                              </a:srgbClr>
                            </a:outerShdw>
                          </a:effectLst>
                        </a:rPr>
                        <a:t>judo - </a:t>
                      </a:r>
                      <a:r>
                        <a:rPr lang="en-GB" sz="2400" b="1" noProof="0" dirty="0" smtClean="0">
                          <a:solidFill>
                            <a:srgbClr val="EE1295"/>
                          </a:solidFill>
                          <a:effectLst>
                            <a:outerShdw blurRad="38100" dist="38100" dir="2700000" algn="tl">
                              <a:srgbClr val="000000">
                                <a:alpha val="43137"/>
                              </a:srgbClr>
                            </a:outerShdw>
                          </a:effectLst>
                        </a:rPr>
                        <a:t>half middleweight</a:t>
                      </a:r>
                      <a:endParaRPr lang="en-GB" sz="2400" b="1" dirty="0">
                        <a:solidFill>
                          <a:srgbClr val="EE1295"/>
                        </a:solidFill>
                        <a:effectLst>
                          <a:outerShdw blurRad="38100" dist="38100" dir="2700000" algn="tl">
                            <a:srgbClr val="000000">
                              <a:alpha val="43137"/>
                            </a:srgbClr>
                          </a:outerShdw>
                        </a:effectLst>
                      </a:endParaRPr>
                    </a:p>
                  </a:txBody>
                  <a:tcPr/>
                </a:tc>
              </a:tr>
              <a:tr h="370840">
                <a:tc>
                  <a:txBody>
                    <a:bodyPr/>
                    <a:lstStyle/>
                    <a:p>
                      <a:pPr algn="ctr"/>
                      <a:r>
                        <a:rPr lang="en-GB" sz="2400" b="1" dirty="0" smtClean="0">
                          <a:solidFill>
                            <a:srgbClr val="0070C0"/>
                          </a:solidFill>
                          <a:effectLst>
                            <a:outerShdw blurRad="38100" dist="38100" dir="2700000" algn="tl">
                              <a:srgbClr val="000000">
                                <a:alpha val="43137"/>
                              </a:srgbClr>
                            </a:outerShdw>
                          </a:effectLst>
                        </a:rPr>
                        <a:t>2nd</a:t>
                      </a:r>
                      <a:endParaRPr lang="en-GB" sz="2400" b="1" dirty="0">
                        <a:solidFill>
                          <a:srgbClr val="0070C0"/>
                        </a:solidFill>
                        <a:effectLst>
                          <a:outerShdw blurRad="38100" dist="38100" dir="2700000" algn="tl">
                            <a:srgbClr val="000000">
                              <a:alpha val="43137"/>
                            </a:srgbClr>
                          </a:outerShdw>
                        </a:effectLst>
                      </a:endParaRPr>
                    </a:p>
                  </a:txBody>
                  <a:tcPr/>
                </a:tc>
                <a:tc>
                  <a:txBody>
                    <a:bodyPr/>
                    <a:lstStyle/>
                    <a:p>
                      <a:pPr algn="ctr"/>
                      <a:r>
                        <a:rPr lang="en-GB" sz="2400" b="1" dirty="0" err="1" smtClean="0">
                          <a:solidFill>
                            <a:srgbClr val="0070C0"/>
                          </a:solidFill>
                          <a:effectLst>
                            <a:outerShdw blurRad="38100" dist="38100" dir="2700000" algn="tl">
                              <a:srgbClr val="000000">
                                <a:alpha val="43137"/>
                              </a:srgbClr>
                            </a:outerShdw>
                          </a:effectLst>
                        </a:rPr>
                        <a:t>PRIMOŽ</a:t>
                      </a:r>
                      <a:r>
                        <a:rPr lang="en-GB" sz="2400" b="1" dirty="0" smtClean="0">
                          <a:solidFill>
                            <a:srgbClr val="0070C0"/>
                          </a:solidFill>
                          <a:effectLst>
                            <a:outerShdw blurRad="38100" dist="38100" dir="2700000" algn="tl">
                              <a:srgbClr val="000000">
                                <a:alpha val="43137"/>
                              </a:srgbClr>
                            </a:outerShdw>
                          </a:effectLst>
                        </a:rPr>
                        <a:t> </a:t>
                      </a:r>
                      <a:r>
                        <a:rPr lang="en-GB" sz="2400" b="1" dirty="0" err="1" smtClean="0">
                          <a:solidFill>
                            <a:srgbClr val="0070C0"/>
                          </a:solidFill>
                          <a:effectLst>
                            <a:outerShdw blurRad="38100" dist="38100" dir="2700000" algn="tl">
                              <a:srgbClr val="000000">
                                <a:alpha val="43137"/>
                              </a:srgbClr>
                            </a:outerShdw>
                          </a:effectLst>
                        </a:rPr>
                        <a:t>KOZMUS</a:t>
                      </a:r>
                      <a:endParaRPr lang="en-GB" sz="2400" b="1" dirty="0">
                        <a:solidFill>
                          <a:srgbClr val="0070C0"/>
                        </a:solidFill>
                        <a:effectLst>
                          <a:outerShdw blurRad="38100" dist="38100" dir="2700000" algn="tl">
                            <a:srgbClr val="000000">
                              <a:alpha val="43137"/>
                            </a:srgbClr>
                          </a:outerShdw>
                        </a:effectLst>
                      </a:endParaRPr>
                    </a:p>
                  </a:txBody>
                  <a:tcPr/>
                </a:tc>
                <a:tc>
                  <a:txBody>
                    <a:bodyPr/>
                    <a:lstStyle/>
                    <a:p>
                      <a:pPr algn="ctr"/>
                      <a:r>
                        <a:rPr lang="en-GB" sz="2400" b="1" dirty="0" smtClean="0">
                          <a:solidFill>
                            <a:srgbClr val="0070C0"/>
                          </a:solidFill>
                          <a:effectLst>
                            <a:outerShdw blurRad="38100" dist="38100" dir="2700000" algn="tl">
                              <a:srgbClr val="000000">
                                <a:alpha val="43137"/>
                              </a:srgbClr>
                            </a:outerShdw>
                          </a:effectLst>
                        </a:rPr>
                        <a:t>athletics – hammer throw</a:t>
                      </a:r>
                      <a:endParaRPr lang="en-GB" sz="2400" b="1" dirty="0">
                        <a:solidFill>
                          <a:srgbClr val="0070C0"/>
                        </a:solidFill>
                        <a:effectLst>
                          <a:outerShdw blurRad="38100" dist="38100" dir="2700000" algn="tl">
                            <a:srgbClr val="000000">
                              <a:alpha val="43137"/>
                            </a:srgbClr>
                          </a:outerShdw>
                        </a:effectLst>
                      </a:endParaRPr>
                    </a:p>
                  </a:txBody>
                  <a:tcPr/>
                </a:tc>
              </a:tr>
              <a:tr h="741680">
                <a:tc>
                  <a:txBody>
                    <a:bodyPr/>
                    <a:lstStyle/>
                    <a:p>
                      <a:pPr algn="ctr"/>
                      <a:r>
                        <a:rPr lang="en-GB" sz="2400" b="1" dirty="0" smtClean="0">
                          <a:solidFill>
                            <a:srgbClr val="0070C0"/>
                          </a:solidFill>
                          <a:effectLst>
                            <a:outerShdw blurRad="38100" dist="38100" dir="2700000" algn="tl">
                              <a:srgbClr val="000000">
                                <a:alpha val="43137"/>
                              </a:srgbClr>
                            </a:outerShdw>
                          </a:effectLst>
                        </a:rPr>
                        <a:t>3rd</a:t>
                      </a:r>
                      <a:endParaRPr lang="en-GB" sz="2400" b="1" dirty="0">
                        <a:solidFill>
                          <a:srgbClr val="0070C0"/>
                        </a:solidFill>
                        <a:effectLst>
                          <a:outerShdw blurRad="38100" dist="38100" dir="2700000" algn="tl">
                            <a:srgbClr val="000000">
                              <a:alpha val="43137"/>
                            </a:srgbClr>
                          </a:outerShdw>
                        </a:effectLst>
                      </a:endParaRPr>
                    </a:p>
                  </a:txBody>
                  <a:tcPr/>
                </a:tc>
                <a:tc>
                  <a:txBody>
                    <a:bodyPr/>
                    <a:lstStyle/>
                    <a:p>
                      <a:pPr algn="ctr"/>
                      <a:r>
                        <a:rPr lang="en-GB" sz="2400" b="1" dirty="0" err="1" smtClean="0">
                          <a:solidFill>
                            <a:srgbClr val="0070C0"/>
                          </a:solidFill>
                          <a:effectLst>
                            <a:outerShdw blurRad="38100" dist="38100" dir="2700000" algn="tl">
                              <a:srgbClr val="000000">
                                <a:alpha val="43137"/>
                              </a:srgbClr>
                            </a:outerShdw>
                          </a:effectLst>
                        </a:rPr>
                        <a:t>IZTOK</a:t>
                      </a:r>
                      <a:r>
                        <a:rPr lang="en-GB" sz="2400" b="1" dirty="0" smtClean="0">
                          <a:solidFill>
                            <a:srgbClr val="0070C0"/>
                          </a:solidFill>
                          <a:effectLst>
                            <a:outerShdw blurRad="38100" dist="38100" dir="2700000" algn="tl">
                              <a:srgbClr val="000000">
                                <a:alpha val="43137"/>
                              </a:srgbClr>
                            </a:outerShdw>
                          </a:effectLst>
                        </a:rPr>
                        <a:t> </a:t>
                      </a:r>
                      <a:r>
                        <a:rPr lang="en-GB" sz="2400" b="1" dirty="0" err="1" smtClean="0">
                          <a:solidFill>
                            <a:srgbClr val="0070C0"/>
                          </a:solidFill>
                          <a:effectLst>
                            <a:outerShdw blurRad="38100" dist="38100" dir="2700000" algn="tl">
                              <a:srgbClr val="000000">
                                <a:alpha val="43137"/>
                              </a:srgbClr>
                            </a:outerShdw>
                          </a:effectLst>
                        </a:rPr>
                        <a:t>ČOP</a:t>
                      </a:r>
                      <a:endParaRPr lang="en-GB" sz="2400" b="1" dirty="0" smtClean="0">
                        <a:solidFill>
                          <a:srgbClr val="0070C0"/>
                        </a:solidFill>
                        <a:effectLst>
                          <a:outerShdw blurRad="38100" dist="38100" dir="2700000" algn="tl">
                            <a:srgbClr val="000000">
                              <a:alpha val="43137"/>
                            </a:srgbClr>
                          </a:outerShdw>
                        </a:effectLst>
                      </a:endParaRPr>
                    </a:p>
                    <a:p>
                      <a:pPr algn="ctr"/>
                      <a:r>
                        <a:rPr lang="en-GB" sz="2400" b="1" dirty="0" smtClean="0">
                          <a:solidFill>
                            <a:srgbClr val="0070C0"/>
                          </a:solidFill>
                          <a:effectLst>
                            <a:outerShdw blurRad="38100" dist="38100" dir="2700000" algn="tl">
                              <a:srgbClr val="000000">
                                <a:alpha val="43137"/>
                              </a:srgbClr>
                            </a:outerShdw>
                          </a:effectLst>
                        </a:rPr>
                        <a:t>LUKA </a:t>
                      </a:r>
                      <a:r>
                        <a:rPr lang="en-GB" sz="2400" b="1" dirty="0" err="1" smtClean="0">
                          <a:solidFill>
                            <a:srgbClr val="0070C0"/>
                          </a:solidFill>
                          <a:effectLst>
                            <a:outerShdw blurRad="38100" dist="38100" dir="2700000" algn="tl">
                              <a:srgbClr val="000000">
                                <a:alpha val="43137"/>
                              </a:srgbClr>
                            </a:outerShdw>
                          </a:effectLst>
                        </a:rPr>
                        <a:t>ŠPIK</a:t>
                      </a:r>
                      <a:endParaRPr lang="en-GB" sz="2400" b="1" dirty="0">
                        <a:solidFill>
                          <a:srgbClr val="0070C0"/>
                        </a:solidFill>
                        <a:effectLst>
                          <a:outerShdw blurRad="38100" dist="38100" dir="2700000" algn="tl">
                            <a:srgbClr val="000000">
                              <a:alpha val="43137"/>
                            </a:srgbClr>
                          </a:outerShdw>
                        </a:effectLst>
                      </a:endParaRPr>
                    </a:p>
                  </a:txBody>
                  <a:tcPr/>
                </a:tc>
                <a:tc>
                  <a:txBody>
                    <a:bodyPr/>
                    <a:lstStyle/>
                    <a:p>
                      <a:pPr algn="ctr"/>
                      <a:r>
                        <a:rPr lang="en-GB" sz="2400" b="1" dirty="0" smtClean="0">
                          <a:solidFill>
                            <a:srgbClr val="0070C0"/>
                          </a:solidFill>
                          <a:effectLst>
                            <a:outerShdw blurRad="38100" dist="38100" dir="2700000" algn="tl">
                              <a:srgbClr val="000000">
                                <a:alpha val="43137"/>
                              </a:srgbClr>
                            </a:outerShdw>
                          </a:effectLst>
                        </a:rPr>
                        <a:t>rowing - </a:t>
                      </a:r>
                      <a:r>
                        <a:rPr lang="en-GB" sz="2400" b="1" noProof="0" dirty="0" smtClean="0">
                          <a:solidFill>
                            <a:srgbClr val="0070C0"/>
                          </a:solidFill>
                          <a:effectLst>
                            <a:outerShdw blurRad="38100" dist="38100" dir="2700000" algn="tl">
                              <a:srgbClr val="000000">
                                <a:alpha val="43137"/>
                              </a:srgbClr>
                            </a:outerShdw>
                          </a:effectLst>
                        </a:rPr>
                        <a:t>double scull</a:t>
                      </a:r>
                      <a:endParaRPr lang="en-GB" sz="2400" b="1" dirty="0">
                        <a:solidFill>
                          <a:srgbClr val="0070C0"/>
                        </a:solidFill>
                        <a:effectLst>
                          <a:outerShdw blurRad="38100" dist="38100" dir="2700000" algn="tl">
                            <a:srgbClr val="000000">
                              <a:alpha val="43137"/>
                            </a:srgbClr>
                          </a:outerShdw>
                        </a:effectLst>
                      </a:endParaRPr>
                    </a:p>
                  </a:txBody>
                  <a:tcPr/>
                </a:tc>
              </a:tr>
              <a:tr h="370840">
                <a:tc>
                  <a:txBody>
                    <a:bodyPr/>
                    <a:lstStyle/>
                    <a:p>
                      <a:pPr algn="ctr"/>
                      <a:r>
                        <a:rPr lang="en-GB" sz="2400" b="1" dirty="0" smtClean="0">
                          <a:solidFill>
                            <a:srgbClr val="0070C0"/>
                          </a:solidFill>
                          <a:effectLst>
                            <a:outerShdw blurRad="38100" dist="38100" dir="2700000" algn="tl">
                              <a:srgbClr val="000000">
                                <a:alpha val="43137"/>
                              </a:srgbClr>
                            </a:outerShdw>
                          </a:effectLst>
                        </a:rPr>
                        <a:t>3rd</a:t>
                      </a:r>
                      <a:endParaRPr lang="en-GB" sz="2400" b="1" dirty="0">
                        <a:solidFill>
                          <a:srgbClr val="0070C0"/>
                        </a:solidFill>
                        <a:effectLst>
                          <a:outerShdw blurRad="38100" dist="38100" dir="2700000" algn="tl">
                            <a:srgbClr val="000000">
                              <a:alpha val="43137"/>
                            </a:srgbClr>
                          </a:outerShdw>
                        </a:effectLst>
                      </a:endParaRPr>
                    </a:p>
                  </a:txBody>
                  <a:tcPr/>
                </a:tc>
                <a:tc>
                  <a:txBody>
                    <a:bodyPr/>
                    <a:lstStyle/>
                    <a:p>
                      <a:pPr algn="ctr"/>
                      <a:r>
                        <a:rPr lang="en-GB" sz="2400" b="1" dirty="0" err="1" smtClean="0">
                          <a:solidFill>
                            <a:srgbClr val="0070C0"/>
                          </a:solidFill>
                          <a:effectLst>
                            <a:outerShdw blurRad="38100" dist="38100" dir="2700000" algn="tl">
                              <a:srgbClr val="000000">
                                <a:alpha val="43137"/>
                              </a:srgbClr>
                            </a:outerShdw>
                          </a:effectLst>
                        </a:rPr>
                        <a:t>RAJMOND</a:t>
                      </a:r>
                      <a:r>
                        <a:rPr lang="en-GB" sz="2400" b="1" dirty="0" smtClean="0">
                          <a:solidFill>
                            <a:srgbClr val="0070C0"/>
                          </a:solidFill>
                          <a:effectLst>
                            <a:outerShdw blurRad="38100" dist="38100" dir="2700000" algn="tl">
                              <a:srgbClr val="000000">
                                <a:alpha val="43137"/>
                              </a:srgbClr>
                            </a:outerShdw>
                          </a:effectLst>
                        </a:rPr>
                        <a:t> </a:t>
                      </a:r>
                      <a:r>
                        <a:rPr lang="en-GB" sz="2400" b="1" dirty="0" err="1" smtClean="0">
                          <a:solidFill>
                            <a:srgbClr val="0070C0"/>
                          </a:solidFill>
                          <a:effectLst>
                            <a:outerShdw blurRad="38100" dist="38100" dir="2700000" algn="tl">
                              <a:srgbClr val="000000">
                                <a:alpha val="43137"/>
                              </a:srgbClr>
                            </a:outerShdw>
                          </a:effectLst>
                        </a:rPr>
                        <a:t>DEBEVEC</a:t>
                      </a:r>
                      <a:endParaRPr lang="en-GB" sz="2400" b="1" dirty="0">
                        <a:solidFill>
                          <a:srgbClr val="0070C0"/>
                        </a:solidFill>
                        <a:effectLst>
                          <a:outerShdw blurRad="38100" dist="38100" dir="2700000" algn="tl">
                            <a:srgbClr val="000000">
                              <a:alpha val="43137"/>
                            </a:srgbClr>
                          </a:outerShdw>
                        </a:effectLst>
                      </a:endParaRPr>
                    </a:p>
                  </a:txBody>
                  <a:tcPr/>
                </a:tc>
                <a:tc>
                  <a:txBody>
                    <a:bodyPr/>
                    <a:lstStyle/>
                    <a:p>
                      <a:pPr algn="ctr"/>
                      <a:r>
                        <a:rPr lang="en-GB" sz="2400" b="1" dirty="0" smtClean="0">
                          <a:solidFill>
                            <a:srgbClr val="0070C0"/>
                          </a:solidFill>
                          <a:effectLst>
                            <a:outerShdw blurRad="38100" dist="38100" dir="2700000" algn="tl">
                              <a:srgbClr val="000000">
                                <a:alpha val="43137"/>
                              </a:srgbClr>
                            </a:outerShdw>
                          </a:effectLst>
                        </a:rPr>
                        <a:t>shooting – 50m rifle prone</a:t>
                      </a:r>
                      <a:endParaRPr lang="en-GB" sz="2400" b="1" dirty="0">
                        <a:solidFill>
                          <a:srgbClr val="0070C0"/>
                        </a:solidFill>
                        <a:effectLst>
                          <a:outerShdw blurRad="38100" dist="38100" dir="2700000" algn="tl">
                            <a:srgbClr val="000000">
                              <a:alpha val="43137"/>
                            </a:srgbClr>
                          </a:outerShdw>
                        </a:effectLst>
                      </a:endParaRPr>
                    </a:p>
                  </a:txBody>
                  <a:tcPr/>
                </a:tc>
              </a:tr>
            </a:tbl>
          </a:graphicData>
        </a:graphic>
      </p:graphicFrame>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5" name="Ograda vsebine 4" descr="daneu1.jpg"/>
          <p:cNvPicPr>
            <a:picLocks noGrp="1" noChangeAspect="1"/>
          </p:cNvPicPr>
          <p:nvPr>
            <p:ph idx="1"/>
          </p:nvPr>
        </p:nvPicPr>
        <p:blipFill>
          <a:blip r:embed="rId2" cstate="print"/>
          <a:stretch>
            <a:fillRect/>
          </a:stretch>
        </p:blipFill>
        <p:spPr>
          <a:xfrm>
            <a:off x="3239344" y="0"/>
            <a:ext cx="5904656" cy="5904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0" y="620688"/>
            <a:ext cx="403187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sz="5400" b="1" i="1" cap="none" spc="0" dirty="0" smtClean="0">
                <a:ln w="11430"/>
                <a:solidFill>
                  <a:srgbClr val="FFC000"/>
                </a:solidFill>
                <a:effectLst>
                  <a:outerShdw blurRad="80000" dist="40000" dir="5040000" algn="tl">
                    <a:srgbClr val="000000">
                      <a:alpha val="30000"/>
                    </a:srgbClr>
                  </a:outerShdw>
                </a:effectLst>
              </a:rPr>
              <a:t>IVO DANEU</a:t>
            </a:r>
            <a:endParaRPr lang="sl-SI" sz="5400" b="1" i="1" cap="none" spc="0" dirty="0">
              <a:ln w="11430"/>
              <a:solidFill>
                <a:srgbClr val="FFC000"/>
              </a:solidFill>
              <a:effectLst>
                <a:outerShdw blurRad="80000" dist="40000" dir="5040000" algn="tl">
                  <a:srgbClr val="000000">
                    <a:alpha val="30000"/>
                  </a:srgbClr>
                </a:outerShdw>
              </a:effectLst>
            </a:endParaRPr>
          </a:p>
        </p:txBody>
      </p:sp>
      <p:sp>
        <p:nvSpPr>
          <p:cNvPr id="7" name="PoljeZBesedilom 6"/>
          <p:cNvSpPr txBox="1"/>
          <p:nvPr/>
        </p:nvSpPr>
        <p:spPr>
          <a:xfrm>
            <a:off x="72008" y="1700808"/>
            <a:ext cx="3275856" cy="2862322"/>
          </a:xfrm>
          <a:prstGeom prst="rect">
            <a:avLst/>
          </a:prstGeom>
          <a:noFill/>
        </p:spPr>
        <p:txBody>
          <a:bodyPr wrap="square" rtlCol="0">
            <a:spAutoFit/>
          </a:bodyPr>
          <a:lstStyle/>
          <a:p>
            <a:r>
              <a:rPr lang="en-GB" sz="2000" dirty="0" err="1" smtClean="0"/>
              <a:t>Ivo</a:t>
            </a:r>
            <a:r>
              <a:rPr lang="en-GB" sz="2000" dirty="0" smtClean="0"/>
              <a:t> was born on 6th October 1937 in Maribor</a:t>
            </a:r>
            <a:r>
              <a:rPr lang="sl-SI" sz="2000" dirty="0" smtClean="0"/>
              <a:t>. H</a:t>
            </a:r>
            <a:r>
              <a:rPr lang="en-GB" sz="2000" dirty="0" smtClean="0"/>
              <a:t>e </a:t>
            </a:r>
            <a:r>
              <a:rPr lang="sl-SI" sz="2000" dirty="0" err="1" smtClean="0"/>
              <a:t>first</a:t>
            </a:r>
            <a:r>
              <a:rPr lang="sl-SI" sz="2000" dirty="0" smtClean="0"/>
              <a:t> </a:t>
            </a:r>
            <a:r>
              <a:rPr lang="en-GB" sz="2000" dirty="0" smtClean="0"/>
              <a:t>started playing basketball For </a:t>
            </a:r>
            <a:r>
              <a:rPr lang="en-GB" sz="2000" dirty="0" err="1" smtClean="0"/>
              <a:t>Polet</a:t>
            </a:r>
            <a:r>
              <a:rPr lang="en-GB" sz="2000" dirty="0" smtClean="0"/>
              <a:t> </a:t>
            </a:r>
            <a:r>
              <a:rPr lang="sl-SI" sz="2000" dirty="0" smtClean="0"/>
              <a:t>B</a:t>
            </a:r>
            <a:r>
              <a:rPr lang="en-GB" sz="2000" dirty="0" err="1" smtClean="0"/>
              <a:t>asketball</a:t>
            </a:r>
            <a:r>
              <a:rPr lang="en-GB" sz="2000" dirty="0" smtClean="0"/>
              <a:t> Club in Maribor</a:t>
            </a:r>
            <a:r>
              <a:rPr lang="sl-SI" sz="2000" dirty="0" smtClean="0"/>
              <a:t>.</a:t>
            </a:r>
          </a:p>
          <a:p>
            <a:r>
              <a:rPr lang="en-GB" sz="2000" dirty="0" smtClean="0"/>
              <a:t>He retired in 1970 as the Champion of the Slovenian League and the Wold Champion</a:t>
            </a:r>
            <a:endParaRPr lang="sl-SI" sz="2000" dirty="0"/>
          </a:p>
        </p:txBody>
      </p:sp>
      <p:sp>
        <p:nvSpPr>
          <p:cNvPr id="8" name="Pravokotnik 7"/>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5" name="Ograda vsebine 4" descr="daneu2.jpg"/>
          <p:cNvPicPr>
            <a:picLocks noGrp="1" noChangeAspect="1"/>
          </p:cNvPicPr>
          <p:nvPr>
            <p:ph idx="1"/>
          </p:nvPr>
        </p:nvPicPr>
        <p:blipFill>
          <a:blip r:embed="rId2" cstate="print"/>
          <a:stretch>
            <a:fillRect/>
          </a:stretch>
        </p:blipFill>
        <p:spPr>
          <a:xfrm>
            <a:off x="3899483" y="0"/>
            <a:ext cx="5244517" cy="5805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323528" y="404664"/>
            <a:ext cx="349326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sz="5400" b="1" cap="none" spc="0" dirty="0" smtClean="0">
                <a:ln w="11430"/>
                <a:solidFill>
                  <a:srgbClr val="FFC000"/>
                </a:solidFill>
                <a:effectLst>
                  <a:outerShdw blurRad="80000" dist="40000" dir="5040000" algn="tl">
                    <a:srgbClr val="000000">
                      <a:alpha val="30000"/>
                    </a:srgbClr>
                  </a:outerShdw>
                </a:effectLst>
              </a:rPr>
              <a:t>Ivo Daneu</a:t>
            </a:r>
            <a:endParaRPr lang="sl-SI" sz="5400" b="1" cap="none" spc="0" dirty="0">
              <a:ln w="11430"/>
              <a:solidFill>
                <a:srgbClr val="FFC000"/>
              </a:solidFill>
              <a:effectLst>
                <a:outerShdw blurRad="80000" dist="40000" dir="5040000" algn="tl">
                  <a:srgbClr val="000000">
                    <a:alpha val="30000"/>
                  </a:srgbClr>
                </a:outerShdw>
              </a:effectLst>
            </a:endParaRPr>
          </a:p>
        </p:txBody>
      </p:sp>
      <p:sp>
        <p:nvSpPr>
          <p:cNvPr id="7" name="PoljeZBesedilom 6"/>
          <p:cNvSpPr txBox="1"/>
          <p:nvPr/>
        </p:nvSpPr>
        <p:spPr>
          <a:xfrm>
            <a:off x="251520" y="1268760"/>
            <a:ext cx="3816424" cy="4401205"/>
          </a:xfrm>
          <a:prstGeom prst="rect">
            <a:avLst/>
          </a:prstGeom>
          <a:noFill/>
        </p:spPr>
        <p:txBody>
          <a:bodyPr wrap="square" rtlCol="0">
            <a:spAutoFit/>
          </a:bodyPr>
          <a:lstStyle/>
          <a:p>
            <a:pPr>
              <a:buFontTx/>
              <a:buChar char="-"/>
            </a:pPr>
            <a:r>
              <a:rPr lang="sl-SI" sz="2000" dirty="0" smtClean="0"/>
              <a:t> </a:t>
            </a:r>
            <a:r>
              <a:rPr lang="en-US" sz="2000" dirty="0" smtClean="0"/>
              <a:t>6 times Champion of the Yugoslavian League</a:t>
            </a:r>
            <a:endParaRPr lang="sl-SI" sz="2000" dirty="0" smtClean="0"/>
          </a:p>
          <a:p>
            <a:pPr>
              <a:buFontTx/>
              <a:buChar char="-"/>
            </a:pPr>
            <a:r>
              <a:rPr lang="sl-SI" sz="2000" dirty="0" smtClean="0"/>
              <a:t> </a:t>
            </a:r>
            <a:r>
              <a:rPr lang="en-GB" sz="2000" dirty="0" smtClean="0"/>
              <a:t>209 appearances with the Yugoslavian National Team</a:t>
            </a:r>
            <a:endParaRPr lang="sl-SI" sz="2000" dirty="0" smtClean="0"/>
          </a:p>
          <a:p>
            <a:pPr>
              <a:buFontTx/>
              <a:buChar char="-"/>
            </a:pPr>
            <a:r>
              <a:rPr lang="en-GB" sz="2000" dirty="0" smtClean="0"/>
              <a:t> participated in 3 Olympic Games (Rome 1960, Tokyo 1964 and Mexico 1968) </a:t>
            </a:r>
            <a:endParaRPr lang="sl-SI" sz="2000" dirty="0" smtClean="0"/>
          </a:p>
          <a:p>
            <a:pPr>
              <a:buFontTx/>
              <a:buChar char="-"/>
            </a:pPr>
            <a:r>
              <a:rPr lang="sl-SI" sz="2000" dirty="0" smtClean="0"/>
              <a:t> </a:t>
            </a:r>
            <a:r>
              <a:rPr lang="sl-SI" sz="2000" dirty="0" err="1" smtClean="0"/>
              <a:t>took</a:t>
            </a:r>
            <a:r>
              <a:rPr lang="sl-SI" sz="2000" dirty="0" smtClean="0"/>
              <a:t> part in</a:t>
            </a:r>
            <a:r>
              <a:rPr lang="en-GB" sz="2000" dirty="0" smtClean="0"/>
              <a:t> 3 World Championships (Rio de Janeiro 1963, Montevideo 1967 and Ljubljana 1970)</a:t>
            </a:r>
          </a:p>
          <a:p>
            <a:r>
              <a:rPr lang="sl-SI" sz="2000" dirty="0" smtClean="0"/>
              <a:t>- </a:t>
            </a:r>
            <a:r>
              <a:rPr lang="en-GB" sz="2000" dirty="0" smtClean="0"/>
              <a:t>World Champion in Ljubljana 1970</a:t>
            </a:r>
          </a:p>
          <a:p>
            <a:endParaRPr lang="sl-SI" sz="2000" dirty="0"/>
          </a:p>
        </p:txBody>
      </p:sp>
      <p:sp>
        <p:nvSpPr>
          <p:cNvPr id="8" name="Pravokotnik 7"/>
          <p:cNvSpPr/>
          <p:nvPr/>
        </p:nvSpPr>
        <p:spPr>
          <a:xfrm>
            <a:off x="3851920" y="692696"/>
            <a:ext cx="1838965" cy="461665"/>
          </a:xfrm>
          <a:prstGeom prst="rect">
            <a:avLst/>
          </a:prstGeom>
        </p:spPr>
        <p:txBody>
          <a:bodyPr wrap="none">
            <a:spAutoFit/>
          </a:bodyPr>
          <a:lstStyle/>
          <a:p>
            <a:r>
              <a:rPr lang="sl-SI" sz="2400" b="1" i="1" dirty="0" smtClean="0">
                <a:solidFill>
                  <a:srgbClr val="FFC000"/>
                </a:solidFill>
                <a:effectLst>
                  <a:outerShdw blurRad="38100" dist="38100" dir="2700000" algn="tl">
                    <a:srgbClr val="000000">
                      <a:alpha val="43137"/>
                    </a:srgbClr>
                  </a:outerShdw>
                </a:effectLst>
              </a:rPr>
              <a:t>- </a:t>
            </a:r>
            <a:r>
              <a:rPr lang="en-GB" sz="2400" b="1" i="1" dirty="0" smtClean="0">
                <a:solidFill>
                  <a:srgbClr val="FFC000"/>
                </a:solidFill>
                <a:effectLst>
                  <a:outerShdw blurRad="38100" dist="38100" dir="2700000" algn="tl">
                    <a:srgbClr val="000000">
                      <a:alpha val="43137"/>
                    </a:srgbClr>
                  </a:outerShdw>
                </a:effectLst>
              </a:rPr>
              <a:t>highlights</a:t>
            </a:r>
            <a:endParaRPr lang="sl-SI" sz="2400" dirty="0"/>
          </a:p>
        </p:txBody>
      </p:sp>
      <p:sp>
        <p:nvSpPr>
          <p:cNvPr id="9" name="Pravokotnik 8"/>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5" name="Ograda vsebine 4" descr="daneu3.jpg"/>
          <p:cNvPicPr>
            <a:picLocks noGrp="1" noChangeAspect="1"/>
          </p:cNvPicPr>
          <p:nvPr>
            <p:ph idx="1"/>
          </p:nvPr>
        </p:nvPicPr>
        <p:blipFill>
          <a:blip r:embed="rId2" cstate="print"/>
          <a:stretch>
            <a:fillRect/>
          </a:stretch>
        </p:blipFill>
        <p:spPr>
          <a:xfrm>
            <a:off x="5894068" y="0"/>
            <a:ext cx="3249932" cy="6044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1619672" y="0"/>
            <a:ext cx="349326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sz="5400" b="1" cap="none" spc="0" dirty="0" smtClean="0">
                <a:ln w="11430"/>
                <a:solidFill>
                  <a:srgbClr val="FFC000"/>
                </a:solidFill>
                <a:effectLst>
                  <a:outerShdw blurRad="80000" dist="40000" dir="5040000" algn="tl">
                    <a:srgbClr val="000000">
                      <a:alpha val="30000"/>
                    </a:srgbClr>
                  </a:outerShdw>
                </a:effectLst>
              </a:rPr>
              <a:t>Ivo Daneu</a:t>
            </a:r>
            <a:endParaRPr lang="sl-SI" sz="5400" b="1" cap="none" spc="0" dirty="0">
              <a:ln w="11430"/>
              <a:solidFill>
                <a:srgbClr val="FFC000"/>
              </a:solidFill>
              <a:effectLst>
                <a:outerShdw blurRad="80000" dist="40000" dir="5040000" algn="tl">
                  <a:srgbClr val="000000">
                    <a:alpha val="30000"/>
                  </a:srgbClr>
                </a:outerShdw>
              </a:effectLst>
            </a:endParaRPr>
          </a:p>
        </p:txBody>
      </p:sp>
      <p:sp>
        <p:nvSpPr>
          <p:cNvPr id="7" name="PoljeZBesedilom 6"/>
          <p:cNvSpPr txBox="1"/>
          <p:nvPr/>
        </p:nvSpPr>
        <p:spPr>
          <a:xfrm>
            <a:off x="395536" y="836712"/>
            <a:ext cx="5400600" cy="5539978"/>
          </a:xfrm>
          <a:prstGeom prst="rect">
            <a:avLst/>
          </a:prstGeom>
          <a:noFill/>
        </p:spPr>
        <p:txBody>
          <a:bodyPr wrap="square" rtlCol="0">
            <a:spAutoFit/>
          </a:bodyPr>
          <a:lstStyle/>
          <a:p>
            <a:r>
              <a:rPr lang="sl-SI" sz="2400" dirty="0" smtClean="0">
                <a:latin typeface="+mn-lt"/>
              </a:rPr>
              <a:t>- </a:t>
            </a:r>
            <a:r>
              <a:rPr lang="en-GB" sz="2400" dirty="0" smtClean="0">
                <a:latin typeface="+mn-lt"/>
              </a:rPr>
              <a:t>Olympic Silver </a:t>
            </a:r>
            <a:r>
              <a:rPr lang="en-GB" sz="2400" dirty="0" err="1" smtClean="0">
                <a:latin typeface="+mn-lt"/>
              </a:rPr>
              <a:t>medalist</a:t>
            </a:r>
            <a:r>
              <a:rPr lang="en-GB" sz="2400" dirty="0" smtClean="0">
                <a:latin typeface="+mn-lt"/>
              </a:rPr>
              <a:t> in Mexico 1968</a:t>
            </a:r>
          </a:p>
          <a:p>
            <a:r>
              <a:rPr lang="sl-SI" sz="2400" dirty="0" smtClean="0">
                <a:latin typeface="+mn-lt"/>
              </a:rPr>
              <a:t>- </a:t>
            </a:r>
            <a:r>
              <a:rPr lang="en-GB" sz="2400" dirty="0" smtClean="0">
                <a:latin typeface="+mn-lt"/>
              </a:rPr>
              <a:t>2 times Silver </a:t>
            </a:r>
            <a:r>
              <a:rPr lang="en-GB" sz="2400" dirty="0" err="1" smtClean="0">
                <a:latin typeface="+mn-lt"/>
              </a:rPr>
              <a:t>medalist</a:t>
            </a:r>
            <a:r>
              <a:rPr lang="en-GB" sz="2400" dirty="0" smtClean="0">
                <a:latin typeface="+mn-lt"/>
              </a:rPr>
              <a:t> in World Championships: Rio de Janeiro 1963 and Montevideo 1967</a:t>
            </a:r>
          </a:p>
          <a:p>
            <a:r>
              <a:rPr lang="sl-SI" sz="2400" dirty="0" smtClean="0">
                <a:latin typeface="+mn-lt"/>
              </a:rPr>
              <a:t>- </a:t>
            </a:r>
            <a:r>
              <a:rPr lang="en-GB" sz="2400" dirty="0" smtClean="0">
                <a:latin typeface="+mn-lt"/>
              </a:rPr>
              <a:t>3 times Silver </a:t>
            </a:r>
            <a:r>
              <a:rPr lang="en-GB" sz="2400" dirty="0" err="1" smtClean="0">
                <a:latin typeface="+mn-lt"/>
              </a:rPr>
              <a:t>medalist</a:t>
            </a:r>
            <a:r>
              <a:rPr lang="en-GB" sz="2400" dirty="0" smtClean="0">
                <a:latin typeface="+mn-lt"/>
              </a:rPr>
              <a:t> in European Championships: Belgrade 1961, Germany 1965 and Italy 1969</a:t>
            </a:r>
          </a:p>
          <a:p>
            <a:r>
              <a:rPr lang="sl-SI" sz="2400" dirty="0" smtClean="0">
                <a:latin typeface="+mn-lt"/>
              </a:rPr>
              <a:t> - b</a:t>
            </a:r>
            <a:r>
              <a:rPr lang="en-GB" sz="2400" dirty="0" err="1" smtClean="0">
                <a:latin typeface="+mn-lt"/>
              </a:rPr>
              <a:t>ronze</a:t>
            </a:r>
            <a:r>
              <a:rPr lang="en-GB" sz="2400" dirty="0" smtClean="0">
                <a:latin typeface="+mn-lt"/>
              </a:rPr>
              <a:t> </a:t>
            </a:r>
            <a:r>
              <a:rPr lang="en-GB" sz="2400" dirty="0" err="1" smtClean="0">
                <a:latin typeface="+mn-lt"/>
              </a:rPr>
              <a:t>medalist</a:t>
            </a:r>
            <a:r>
              <a:rPr lang="en-GB" sz="2400" dirty="0" smtClean="0">
                <a:latin typeface="+mn-lt"/>
              </a:rPr>
              <a:t> in the 1963 European Championship in Wroclaw</a:t>
            </a:r>
            <a:endParaRPr lang="sl-SI" sz="2400" dirty="0" smtClean="0">
              <a:latin typeface="+mn-lt"/>
            </a:endParaRPr>
          </a:p>
          <a:p>
            <a:r>
              <a:rPr lang="sl-SI" sz="2400" dirty="0" smtClean="0">
                <a:latin typeface="+mn-lt"/>
              </a:rPr>
              <a:t>- </a:t>
            </a:r>
            <a:r>
              <a:rPr lang="en-US" sz="2400" dirty="0" err="1" smtClean="0">
                <a:latin typeface="+mn-lt"/>
              </a:rPr>
              <a:t>Ivo</a:t>
            </a:r>
            <a:r>
              <a:rPr lang="en-US" sz="2400" dirty="0" smtClean="0">
                <a:latin typeface="+mn-lt"/>
              </a:rPr>
              <a:t> </a:t>
            </a:r>
            <a:r>
              <a:rPr lang="en-US" sz="2400" dirty="0" err="1" smtClean="0">
                <a:latin typeface="+mn-lt"/>
              </a:rPr>
              <a:t>Daneu</a:t>
            </a:r>
            <a:r>
              <a:rPr lang="en-US" sz="2400" dirty="0" smtClean="0">
                <a:latin typeface="+mn-lt"/>
              </a:rPr>
              <a:t> mastered the hook shot and used this unstoppable weapon to regularly score even from as far as the 6-7 meter range</a:t>
            </a:r>
          </a:p>
          <a:p>
            <a:endParaRPr lang="en-GB" sz="2400" dirty="0" smtClean="0">
              <a:latin typeface="+mn-lt"/>
            </a:endParaRPr>
          </a:p>
          <a:p>
            <a:endParaRPr lang="sl-SI" dirty="0"/>
          </a:p>
        </p:txBody>
      </p:sp>
      <p:sp>
        <p:nvSpPr>
          <p:cNvPr id="8" name="Pravokotnik 7"/>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5" name="Ograda vsebine 4" descr="cerar1.jpg"/>
          <p:cNvPicPr>
            <a:picLocks noGrp="1" noChangeAspect="1"/>
          </p:cNvPicPr>
          <p:nvPr>
            <p:ph idx="1"/>
          </p:nvPr>
        </p:nvPicPr>
        <p:blipFill>
          <a:blip r:embed="rId2" cstate="print"/>
          <a:stretch>
            <a:fillRect/>
          </a:stretch>
        </p:blipFill>
        <p:spPr>
          <a:xfrm>
            <a:off x="5218604" y="0"/>
            <a:ext cx="3925396" cy="59823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5364088" y="0"/>
            <a:ext cx="364715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sz="5400" b="1" cap="none" spc="0" dirty="0" smtClean="0">
                <a:ln w="11430"/>
                <a:solidFill>
                  <a:srgbClr val="FFC000"/>
                </a:solidFill>
                <a:effectLst>
                  <a:outerShdw blurRad="80000" dist="40000" dir="5040000" algn="tl">
                    <a:srgbClr val="000000">
                      <a:alpha val="30000"/>
                    </a:srgbClr>
                  </a:outerShdw>
                </a:effectLst>
              </a:rPr>
              <a:t>Miro Cerar</a:t>
            </a:r>
            <a:endParaRPr lang="sl-SI" sz="5400" b="1" cap="none" spc="0" dirty="0">
              <a:ln w="11430"/>
              <a:solidFill>
                <a:srgbClr val="FFC000"/>
              </a:solidFill>
              <a:effectLst>
                <a:outerShdw blurRad="80000" dist="40000" dir="5040000" algn="tl">
                  <a:srgbClr val="000000">
                    <a:alpha val="30000"/>
                  </a:srgbClr>
                </a:outerShdw>
              </a:effectLst>
            </a:endParaRPr>
          </a:p>
        </p:txBody>
      </p:sp>
      <p:sp>
        <p:nvSpPr>
          <p:cNvPr id="7" name="PoljeZBesedilom 6"/>
          <p:cNvSpPr txBox="1"/>
          <p:nvPr/>
        </p:nvSpPr>
        <p:spPr>
          <a:xfrm>
            <a:off x="395536" y="1412776"/>
            <a:ext cx="3888432" cy="3693319"/>
          </a:xfrm>
          <a:prstGeom prst="rect">
            <a:avLst/>
          </a:prstGeom>
          <a:noFill/>
        </p:spPr>
        <p:txBody>
          <a:bodyPr wrap="square" rtlCol="0">
            <a:spAutoFit/>
          </a:bodyPr>
          <a:lstStyle/>
          <a:p>
            <a:r>
              <a:rPr lang="en-GB" sz="2400" dirty="0" err="1" smtClean="0">
                <a:latin typeface="+mn-lt"/>
              </a:rPr>
              <a:t>MIROSLAV</a:t>
            </a:r>
            <a:r>
              <a:rPr lang="en-GB" sz="2400" dirty="0" smtClean="0">
                <a:latin typeface="+mn-lt"/>
              </a:rPr>
              <a:t> </a:t>
            </a:r>
            <a:r>
              <a:rPr lang="en-GB" sz="2400" dirty="0" err="1" smtClean="0">
                <a:latin typeface="+mn-lt"/>
              </a:rPr>
              <a:t>CERAR</a:t>
            </a:r>
            <a:r>
              <a:rPr lang="en-GB" sz="2400" dirty="0" smtClean="0">
                <a:latin typeface="+mn-lt"/>
              </a:rPr>
              <a:t> was known for his mastery of the pommel horse. Born in 1937 in Ljubljana, the capital of Slovenia, </a:t>
            </a:r>
            <a:r>
              <a:rPr lang="en-GB" sz="2400" dirty="0" err="1" smtClean="0">
                <a:latin typeface="+mn-lt"/>
              </a:rPr>
              <a:t>Miroslav</a:t>
            </a:r>
            <a:r>
              <a:rPr lang="en-GB" sz="2400" dirty="0" smtClean="0">
                <a:latin typeface="+mn-lt"/>
              </a:rPr>
              <a:t> </a:t>
            </a:r>
            <a:r>
              <a:rPr lang="en-GB" sz="2400" dirty="0" err="1" smtClean="0">
                <a:latin typeface="+mn-lt"/>
              </a:rPr>
              <a:t>Cerar</a:t>
            </a:r>
            <a:r>
              <a:rPr lang="en-GB" sz="2400" dirty="0" smtClean="0">
                <a:latin typeface="+mn-lt"/>
              </a:rPr>
              <a:t> was destined to discover gymnastics and dominate Yugoslavian men's gymnastics for an astonishing 14 years.</a:t>
            </a:r>
          </a:p>
          <a:p>
            <a:endParaRPr lang="sl-SI" dirty="0"/>
          </a:p>
        </p:txBody>
      </p:sp>
      <p:sp>
        <p:nvSpPr>
          <p:cNvPr id="8" name="Pravokotnik 7"/>
          <p:cNvSpPr/>
          <p:nvPr/>
        </p:nvSpPr>
        <p:spPr>
          <a:xfrm>
            <a:off x="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5" name="Ograda vsebine 4" descr="cerar2.jpg"/>
          <p:cNvPicPr>
            <a:picLocks noGrp="1" noChangeAspect="1"/>
          </p:cNvPicPr>
          <p:nvPr>
            <p:ph idx="1"/>
          </p:nvPr>
        </p:nvPicPr>
        <p:blipFill>
          <a:blip r:embed="rId2" cstate="print"/>
          <a:stretch>
            <a:fillRect/>
          </a:stretch>
        </p:blipFill>
        <p:spPr>
          <a:xfrm>
            <a:off x="0" y="0"/>
            <a:ext cx="6219476" cy="4509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5496848" y="0"/>
            <a:ext cx="364715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sz="5400" b="1" cap="none" spc="0" dirty="0" smtClean="0">
                <a:ln w="11430"/>
                <a:solidFill>
                  <a:srgbClr val="FFC000"/>
                </a:solidFill>
                <a:effectLst>
                  <a:outerShdw blurRad="80000" dist="40000" dir="5040000" algn="tl">
                    <a:srgbClr val="000000">
                      <a:alpha val="30000"/>
                    </a:srgbClr>
                  </a:outerShdw>
                </a:effectLst>
              </a:rPr>
              <a:t>Miro Cerar</a:t>
            </a:r>
            <a:endParaRPr lang="sl-SI" sz="5400" b="1" cap="none" spc="0" dirty="0">
              <a:ln w="11430"/>
              <a:solidFill>
                <a:srgbClr val="FFC000"/>
              </a:solidFill>
              <a:effectLst>
                <a:outerShdw blurRad="80000" dist="40000" dir="5040000" algn="tl">
                  <a:srgbClr val="000000">
                    <a:alpha val="30000"/>
                  </a:srgbClr>
                </a:outerShdw>
              </a:effectLst>
            </a:endParaRPr>
          </a:p>
        </p:txBody>
      </p:sp>
      <p:sp>
        <p:nvSpPr>
          <p:cNvPr id="7" name="PoljeZBesedilom 6"/>
          <p:cNvSpPr txBox="1"/>
          <p:nvPr/>
        </p:nvSpPr>
        <p:spPr>
          <a:xfrm>
            <a:off x="6228184" y="836712"/>
            <a:ext cx="2915816" cy="4431983"/>
          </a:xfrm>
          <a:prstGeom prst="rect">
            <a:avLst/>
          </a:prstGeom>
          <a:noFill/>
        </p:spPr>
        <p:txBody>
          <a:bodyPr wrap="square" rtlCol="0">
            <a:spAutoFit/>
          </a:bodyPr>
          <a:lstStyle/>
          <a:p>
            <a:r>
              <a:rPr lang="en-US" sz="2400" dirty="0" err="1" smtClean="0">
                <a:latin typeface="+mn-lt"/>
              </a:rPr>
              <a:t>Cerar</a:t>
            </a:r>
            <a:r>
              <a:rPr lang="en-US" sz="2400" dirty="0" smtClean="0">
                <a:latin typeface="+mn-lt"/>
              </a:rPr>
              <a:t> was the all-around champion of Yugoslavia beginning as a Junior National Champion in 1956. He </a:t>
            </a:r>
            <a:r>
              <a:rPr lang="sl-SI" sz="2400" dirty="0" err="1" smtClean="0">
                <a:latin typeface="+mn-lt"/>
              </a:rPr>
              <a:t>won</a:t>
            </a:r>
            <a:r>
              <a:rPr lang="sl-SI" sz="2400" dirty="0" smtClean="0">
                <a:latin typeface="+mn-lt"/>
              </a:rPr>
              <a:t> </a:t>
            </a:r>
            <a:r>
              <a:rPr lang="en-US" sz="2400" dirty="0" smtClean="0">
                <a:latin typeface="+mn-lt"/>
              </a:rPr>
              <a:t>the national championship 13 times, and he was honored as the best all-around athlete in Yugoslavia</a:t>
            </a:r>
            <a:r>
              <a:rPr lang="sl-SI" sz="2400" dirty="0" smtClean="0">
                <a:latin typeface="+mn-lt"/>
              </a:rPr>
              <a:t>.</a:t>
            </a:r>
          </a:p>
          <a:p>
            <a:endParaRPr lang="sl-SI" dirty="0"/>
          </a:p>
        </p:txBody>
      </p:sp>
      <p:sp>
        <p:nvSpPr>
          <p:cNvPr id="8" name="Pravokotnik 7"/>
          <p:cNvSpPr/>
          <p:nvPr/>
        </p:nvSpPr>
        <p:spPr>
          <a:xfrm>
            <a:off x="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5" name="Ograda vsebine 4" descr="cerar3.jpg"/>
          <p:cNvPicPr>
            <a:picLocks noGrp="1" noChangeAspect="1"/>
          </p:cNvPicPr>
          <p:nvPr>
            <p:ph idx="1"/>
          </p:nvPr>
        </p:nvPicPr>
        <p:blipFill>
          <a:blip r:embed="rId2" cstate="print"/>
          <a:stretch>
            <a:fillRect/>
          </a:stretch>
        </p:blipFill>
        <p:spPr>
          <a:xfrm>
            <a:off x="1556845" y="0"/>
            <a:ext cx="7587156" cy="5500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1619672" y="332656"/>
            <a:ext cx="364715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sz="5400" b="1" cap="none" spc="0" dirty="0" smtClean="0">
                <a:ln w="11430"/>
                <a:solidFill>
                  <a:srgbClr val="FFC000"/>
                </a:solidFill>
                <a:effectLst>
                  <a:outerShdw blurRad="80000" dist="40000" dir="5040000" algn="tl">
                    <a:srgbClr val="000000">
                      <a:alpha val="30000"/>
                    </a:srgbClr>
                  </a:outerShdw>
                </a:effectLst>
              </a:rPr>
              <a:t>Miro Cerar</a:t>
            </a:r>
            <a:endParaRPr lang="sl-SI" sz="5400" b="1" cap="none" spc="0" dirty="0">
              <a:ln w="11430"/>
              <a:solidFill>
                <a:srgbClr val="FFC000"/>
              </a:solidFill>
              <a:effectLst>
                <a:outerShdw blurRad="80000" dist="40000" dir="5040000" algn="tl">
                  <a:srgbClr val="000000">
                    <a:alpha val="30000"/>
                  </a:srgbClr>
                </a:outerShdw>
              </a:effectLst>
            </a:endParaRPr>
          </a:p>
        </p:txBody>
      </p:sp>
      <p:sp>
        <p:nvSpPr>
          <p:cNvPr id="7" name="PoljeZBesedilom 6"/>
          <p:cNvSpPr txBox="1"/>
          <p:nvPr/>
        </p:nvSpPr>
        <p:spPr>
          <a:xfrm>
            <a:off x="251520" y="1556792"/>
            <a:ext cx="2952328" cy="3323987"/>
          </a:xfrm>
          <a:prstGeom prst="rect">
            <a:avLst/>
          </a:prstGeom>
          <a:noFill/>
        </p:spPr>
        <p:txBody>
          <a:bodyPr wrap="square" rtlCol="0">
            <a:spAutoFit/>
          </a:bodyPr>
          <a:lstStyle/>
          <a:p>
            <a:r>
              <a:rPr lang="en-US" sz="2400" b="1" i="1" dirty="0" smtClean="0">
                <a:solidFill>
                  <a:schemeClr val="bg1"/>
                </a:solidFill>
                <a:latin typeface="+mn-lt"/>
              </a:rPr>
              <a:t>During the course of his international career, he won 21 European medals, including 10 </a:t>
            </a:r>
            <a:r>
              <a:rPr lang="en-US" sz="2400" b="1" i="1" dirty="0" err="1" smtClean="0">
                <a:solidFill>
                  <a:schemeClr val="bg1"/>
                </a:solidFill>
                <a:latin typeface="+mn-lt"/>
              </a:rPr>
              <a:t>golds</a:t>
            </a:r>
            <a:r>
              <a:rPr lang="en-US" sz="2400" b="1" i="1" dirty="0" smtClean="0">
                <a:solidFill>
                  <a:schemeClr val="bg1"/>
                </a:solidFill>
                <a:latin typeface="+mn-lt"/>
              </a:rPr>
              <a:t>, to go with his six World and two Olympic gold medals.</a:t>
            </a:r>
            <a:endParaRPr lang="sl-SI" sz="2400" b="1" i="1" dirty="0" smtClean="0">
              <a:solidFill>
                <a:schemeClr val="bg1"/>
              </a:solidFill>
              <a:latin typeface="+mn-lt"/>
            </a:endParaRPr>
          </a:p>
          <a:p>
            <a:endParaRPr lang="sl-SI" dirty="0"/>
          </a:p>
        </p:txBody>
      </p:sp>
      <p:sp>
        <p:nvSpPr>
          <p:cNvPr id="8" name="Pravokotnik 7"/>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5" name="Ograda vsebine 4" descr="cerar4.jpg"/>
          <p:cNvPicPr>
            <a:picLocks noGrp="1" noChangeAspect="1"/>
          </p:cNvPicPr>
          <p:nvPr>
            <p:ph idx="1"/>
          </p:nvPr>
        </p:nvPicPr>
        <p:blipFill>
          <a:blip r:embed="rId2" cstate="print"/>
          <a:stretch>
            <a:fillRect/>
          </a:stretch>
        </p:blipFill>
        <p:spPr>
          <a:xfrm>
            <a:off x="0" y="0"/>
            <a:ext cx="7587156" cy="5500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grada noge 3"/>
          <p:cNvSpPr>
            <a:spLocks noGrp="1"/>
          </p:cNvSpPr>
          <p:nvPr>
            <p:ph type="ftr" sz="quarter" idx="10"/>
          </p:nvPr>
        </p:nvSpPr>
        <p:spPr/>
        <p:txBody>
          <a:bodyPr/>
          <a:lstStyle/>
          <a:p>
            <a:pPr>
              <a:defRPr/>
            </a:pPr>
            <a:r>
              <a:rPr lang="en-US" dirty="0" err="1" smtClean="0"/>
              <a:t>GRM</a:t>
            </a:r>
            <a:r>
              <a:rPr lang="en-US" dirty="0" smtClean="0"/>
              <a:t> PRIMARY SCHOOL, NOVO </a:t>
            </a:r>
            <a:r>
              <a:rPr lang="en-US" dirty="0" err="1" smtClean="0"/>
              <a:t>MESTO</a:t>
            </a:r>
            <a:endParaRPr lang="sl-SI" dirty="0"/>
          </a:p>
        </p:txBody>
      </p:sp>
      <p:sp>
        <p:nvSpPr>
          <p:cNvPr id="6" name="Pravokotnik 5"/>
          <p:cNvSpPr/>
          <p:nvPr/>
        </p:nvSpPr>
        <p:spPr>
          <a:xfrm>
            <a:off x="0" y="4581128"/>
            <a:ext cx="364715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sz="5400" b="1" cap="none" spc="0" dirty="0" smtClean="0">
                <a:ln w="11430"/>
                <a:solidFill>
                  <a:srgbClr val="FFC000"/>
                </a:solidFill>
                <a:effectLst>
                  <a:outerShdw blurRad="80000" dist="40000" dir="5040000" algn="tl">
                    <a:srgbClr val="000000">
                      <a:alpha val="30000"/>
                    </a:srgbClr>
                  </a:outerShdw>
                </a:effectLst>
              </a:rPr>
              <a:t>Miro Cerar</a:t>
            </a:r>
            <a:endParaRPr lang="sl-SI" sz="5400" b="1" cap="none" spc="0" dirty="0">
              <a:ln w="11430"/>
              <a:solidFill>
                <a:srgbClr val="FFC000"/>
              </a:solidFill>
              <a:effectLst>
                <a:outerShdw blurRad="80000" dist="40000" dir="5040000" algn="tl">
                  <a:srgbClr val="000000">
                    <a:alpha val="30000"/>
                  </a:srgbClr>
                </a:outerShdw>
              </a:effectLst>
            </a:endParaRPr>
          </a:p>
        </p:txBody>
      </p:sp>
      <p:sp>
        <p:nvSpPr>
          <p:cNvPr id="7" name="PoljeZBesedilom 6"/>
          <p:cNvSpPr txBox="1"/>
          <p:nvPr/>
        </p:nvSpPr>
        <p:spPr>
          <a:xfrm>
            <a:off x="6372200" y="1412776"/>
            <a:ext cx="1656184" cy="369332"/>
          </a:xfrm>
          <a:prstGeom prst="rect">
            <a:avLst/>
          </a:prstGeom>
          <a:noFill/>
        </p:spPr>
        <p:txBody>
          <a:bodyPr wrap="square" rtlCol="0">
            <a:spAutoFit/>
          </a:bodyPr>
          <a:lstStyle/>
          <a:p>
            <a:endParaRPr lang="sl-SI" dirty="0"/>
          </a:p>
        </p:txBody>
      </p:sp>
      <p:sp>
        <p:nvSpPr>
          <p:cNvPr id="8" name="PoljeZBesedilom 7"/>
          <p:cNvSpPr txBox="1"/>
          <p:nvPr/>
        </p:nvSpPr>
        <p:spPr>
          <a:xfrm>
            <a:off x="6156176" y="764704"/>
            <a:ext cx="2808312" cy="4431983"/>
          </a:xfrm>
          <a:prstGeom prst="rect">
            <a:avLst/>
          </a:prstGeom>
          <a:noFill/>
        </p:spPr>
        <p:txBody>
          <a:bodyPr wrap="square" rtlCol="0">
            <a:spAutoFit/>
          </a:bodyPr>
          <a:lstStyle/>
          <a:p>
            <a:r>
              <a:rPr lang="en-US" sz="2400" b="1" i="1" dirty="0" smtClean="0">
                <a:solidFill>
                  <a:schemeClr val="bg1"/>
                </a:solidFill>
                <a:latin typeface="+mn-lt"/>
              </a:rPr>
              <a:t>1958 WORLD CHAMPIONSHIPS </a:t>
            </a:r>
            <a:br>
              <a:rPr lang="en-US" sz="2400" b="1" i="1" dirty="0" smtClean="0">
                <a:solidFill>
                  <a:schemeClr val="bg1"/>
                </a:solidFill>
                <a:latin typeface="+mn-lt"/>
              </a:rPr>
            </a:br>
            <a:r>
              <a:rPr lang="en-US" sz="2400" b="1" i="1" dirty="0" smtClean="0">
                <a:solidFill>
                  <a:schemeClr val="bg1"/>
                </a:solidFill>
                <a:latin typeface="+mn-lt"/>
              </a:rPr>
              <a:t>Bronze Medalist</a:t>
            </a:r>
            <a:r>
              <a:rPr lang="sl-SI" sz="2400" b="1" i="1" dirty="0" smtClean="0">
                <a:solidFill>
                  <a:schemeClr val="bg1"/>
                </a:solidFill>
                <a:latin typeface="+mn-lt"/>
              </a:rPr>
              <a:t> </a:t>
            </a:r>
            <a:r>
              <a:rPr lang="en-US" sz="2400" b="1" i="1" dirty="0" smtClean="0">
                <a:solidFill>
                  <a:schemeClr val="bg1"/>
                </a:solidFill>
                <a:latin typeface="+mn-lt"/>
              </a:rPr>
              <a:t>- Pommel Horse</a:t>
            </a:r>
            <a:endParaRPr lang="sl-SI" sz="2400" b="1" i="1" dirty="0" smtClean="0">
              <a:solidFill>
                <a:schemeClr val="bg1"/>
              </a:solidFill>
              <a:latin typeface="+mn-lt"/>
            </a:endParaRPr>
          </a:p>
          <a:p>
            <a:r>
              <a:rPr lang="en-US" sz="2400" b="1" i="1" dirty="0" smtClean="0">
                <a:solidFill>
                  <a:schemeClr val="bg1"/>
                </a:solidFill>
                <a:latin typeface="+mn-lt"/>
              </a:rPr>
              <a:t>1962 WORLD CHAMPIONSHIPS </a:t>
            </a:r>
            <a:br>
              <a:rPr lang="en-US" sz="2400" b="1" i="1" dirty="0" smtClean="0">
                <a:solidFill>
                  <a:schemeClr val="bg1"/>
                </a:solidFill>
                <a:latin typeface="+mn-lt"/>
              </a:rPr>
            </a:br>
            <a:r>
              <a:rPr lang="en-US" sz="2400" b="1" i="1" dirty="0" smtClean="0">
                <a:solidFill>
                  <a:schemeClr val="bg1"/>
                </a:solidFill>
                <a:latin typeface="+mn-lt"/>
              </a:rPr>
              <a:t>Gold Medalist &amp; World Champion: </a:t>
            </a:r>
            <a:br>
              <a:rPr lang="en-US" sz="2400" b="1" i="1" dirty="0" smtClean="0">
                <a:solidFill>
                  <a:schemeClr val="bg1"/>
                </a:solidFill>
                <a:latin typeface="+mn-lt"/>
              </a:rPr>
            </a:br>
            <a:r>
              <a:rPr lang="en-US" sz="2400" b="1" i="1" dirty="0" smtClean="0">
                <a:solidFill>
                  <a:schemeClr val="bg1"/>
                </a:solidFill>
                <a:latin typeface="+mn-lt"/>
              </a:rPr>
              <a:t>- Pommel Horse</a:t>
            </a:r>
            <a:br>
              <a:rPr lang="en-US" sz="2400" b="1" i="1" dirty="0" smtClean="0">
                <a:solidFill>
                  <a:schemeClr val="bg1"/>
                </a:solidFill>
                <a:latin typeface="+mn-lt"/>
              </a:rPr>
            </a:br>
            <a:r>
              <a:rPr lang="en-US" sz="2400" b="1" i="1" dirty="0" smtClean="0">
                <a:solidFill>
                  <a:schemeClr val="bg1"/>
                </a:solidFill>
                <a:latin typeface="+mn-lt"/>
              </a:rPr>
              <a:t>- Parallel Bars</a:t>
            </a:r>
            <a:br>
              <a:rPr lang="en-US" sz="2400" b="1" i="1" dirty="0" smtClean="0">
                <a:solidFill>
                  <a:schemeClr val="bg1"/>
                </a:solidFill>
                <a:latin typeface="+mn-lt"/>
              </a:rPr>
            </a:br>
            <a:r>
              <a:rPr lang="en-US" sz="2400" b="1" i="1" dirty="0" smtClean="0">
                <a:solidFill>
                  <a:schemeClr val="bg1"/>
                </a:solidFill>
                <a:latin typeface="+mn-lt"/>
              </a:rPr>
              <a:t>- Team</a:t>
            </a:r>
            <a:endParaRPr lang="sl-SI" sz="2400" b="1" i="1" dirty="0" smtClean="0">
              <a:solidFill>
                <a:schemeClr val="bg1"/>
              </a:solidFill>
              <a:latin typeface="+mn-lt"/>
            </a:endParaRPr>
          </a:p>
          <a:p>
            <a:endParaRPr lang="sl-SI" dirty="0"/>
          </a:p>
        </p:txBody>
      </p:sp>
      <p:sp>
        <p:nvSpPr>
          <p:cNvPr id="9" name="Pravokotnik 8"/>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i="1" dirty="0" err="1" smtClean="0">
                <a:solidFill>
                  <a:srgbClr val="FFC000"/>
                </a:solidFill>
                <a:effectLst>
                  <a:outerShdw blurRad="38100" dist="38100" dir="2700000" algn="tl">
                    <a:srgbClr val="000000">
                      <a:alpha val="43137"/>
                    </a:srgbClr>
                  </a:outerShdw>
                </a:effectLst>
              </a:rPr>
              <a:t>WINTER</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GAMES</a:t>
            </a:r>
            <a:endParaRPr lang="sl-SI" sz="5400" dirty="0"/>
          </a:p>
        </p:txBody>
      </p:sp>
      <p:graphicFrame>
        <p:nvGraphicFramePr>
          <p:cNvPr id="5" name="Ograda vsebine 4"/>
          <p:cNvGraphicFramePr>
            <a:graphicFrameLocks noGrp="1"/>
          </p:cNvGraphicFramePr>
          <p:nvPr>
            <p:ph idx="1"/>
          </p:nvPr>
        </p:nvGraphicFramePr>
        <p:xfrm>
          <a:off x="428625" y="1500188"/>
          <a:ext cx="8258175" cy="3566160"/>
        </p:xfrm>
        <a:graphic>
          <a:graphicData uri="http://schemas.openxmlformats.org/drawingml/2006/table">
            <a:tbl>
              <a:tblPr firstRow="1" bandRow="1">
                <a:tableStyleId>{93296810-A885-4BE3-A3E7-6D5BEEA58F35}</a:tableStyleId>
              </a:tblPr>
              <a:tblGrid>
                <a:gridCol w="2127151"/>
                <a:gridCol w="2808312"/>
                <a:gridCol w="3322712"/>
              </a:tblGrid>
              <a:tr h="370840">
                <a:tc gridSpan="3">
                  <a:txBody>
                    <a:bodyPr/>
                    <a:lstStyle/>
                    <a:p>
                      <a:pPr algn="ctr"/>
                      <a:r>
                        <a:rPr lang="en-GB" sz="3600" noProof="0" dirty="0" smtClean="0">
                          <a:effectLst>
                            <a:outerShdw blurRad="38100" dist="38100" dir="2700000" algn="tl">
                              <a:srgbClr val="000000">
                                <a:alpha val="43137"/>
                              </a:srgbClr>
                            </a:outerShdw>
                          </a:effectLst>
                        </a:rPr>
                        <a:t>1988 – CALGARY</a:t>
                      </a:r>
                      <a:r>
                        <a:rPr lang="en-GB" sz="3600" baseline="0" noProof="0" dirty="0" smtClean="0">
                          <a:effectLst>
                            <a:outerShdw blurRad="38100" dist="38100" dir="2700000" algn="tl">
                              <a:srgbClr val="000000">
                                <a:alpha val="43137"/>
                              </a:srgbClr>
                            </a:outerShdw>
                          </a:effectLst>
                        </a:rPr>
                        <a:t> - CANADA</a:t>
                      </a:r>
                      <a:endParaRPr lang="en-GB" sz="3600" noProof="0" dirty="0">
                        <a:effectLst>
                          <a:outerShdw blurRad="38100" dist="38100" dir="2700000" algn="tl">
                            <a:srgbClr val="000000">
                              <a:alpha val="43137"/>
                            </a:srgbClr>
                          </a:outerShdw>
                        </a:effectLst>
                      </a:endParaRPr>
                    </a:p>
                  </a:txBody>
                  <a:tcPr/>
                </a:tc>
                <a:tc hMerge="1">
                  <a:txBody>
                    <a:bodyPr/>
                    <a:lstStyle/>
                    <a:p>
                      <a:endParaRPr lang="sl-SI" dirty="0"/>
                    </a:p>
                  </a:txBody>
                  <a:tcPr/>
                </a:tc>
                <a:tc hMerge="1">
                  <a:txBody>
                    <a:bodyPr/>
                    <a:lstStyle/>
                    <a:p>
                      <a:endParaRPr lang="sl-SI" dirty="0"/>
                    </a:p>
                  </a:txBody>
                  <a:tcPr/>
                </a:tc>
              </a:tr>
              <a:tr h="370840">
                <a:tc>
                  <a:txBody>
                    <a:bodyPr/>
                    <a:lstStyle/>
                    <a:p>
                      <a:pPr algn="ctr"/>
                      <a:r>
                        <a:rPr lang="en-GB" sz="2400" b="1" i="1" noProof="0" smtClean="0">
                          <a:solidFill>
                            <a:srgbClr val="00B050"/>
                          </a:solidFill>
                        </a:rPr>
                        <a:t>PLACE</a:t>
                      </a:r>
                      <a:endParaRPr lang="en-GB" sz="2400" b="1" i="1" noProof="0">
                        <a:solidFill>
                          <a:srgbClr val="00B050"/>
                        </a:solidFill>
                      </a:endParaRPr>
                    </a:p>
                  </a:txBody>
                  <a:tcPr/>
                </a:tc>
                <a:tc>
                  <a:txBody>
                    <a:bodyPr/>
                    <a:lstStyle/>
                    <a:p>
                      <a:pPr algn="ctr"/>
                      <a:r>
                        <a:rPr lang="en-GB" sz="2400" b="1" i="1" noProof="0" smtClean="0">
                          <a:solidFill>
                            <a:srgbClr val="00B050"/>
                          </a:solidFill>
                        </a:rPr>
                        <a:t>WHO</a:t>
                      </a:r>
                      <a:endParaRPr lang="en-GB" sz="2400" b="1" i="1" noProof="0">
                        <a:solidFill>
                          <a:srgbClr val="00B050"/>
                        </a:solidFill>
                      </a:endParaRPr>
                    </a:p>
                  </a:txBody>
                  <a:tcPr/>
                </a:tc>
                <a:tc>
                  <a:txBody>
                    <a:bodyPr/>
                    <a:lstStyle/>
                    <a:p>
                      <a:pPr algn="ctr"/>
                      <a:r>
                        <a:rPr lang="en-GB" sz="2400" b="1" i="1" noProof="0" smtClean="0">
                          <a:solidFill>
                            <a:srgbClr val="00B050"/>
                          </a:solidFill>
                        </a:rPr>
                        <a:t>DISCIPLINE / EVENT</a:t>
                      </a:r>
                      <a:endParaRPr lang="en-GB" sz="2400" b="1" i="1" noProof="0">
                        <a:solidFill>
                          <a:srgbClr val="00B050"/>
                        </a:solidFill>
                      </a:endParaRPr>
                    </a:p>
                  </a:txBody>
                  <a:tcPr/>
                </a:tc>
              </a:tr>
              <a:tr h="370840">
                <a:tc>
                  <a:txBody>
                    <a:bodyPr/>
                    <a:lstStyle/>
                    <a:p>
                      <a:pPr algn="ctr"/>
                      <a:r>
                        <a:rPr lang="en-GB" sz="2400" b="1" noProof="0" dirty="0" smtClean="0">
                          <a:solidFill>
                            <a:srgbClr val="EE1295"/>
                          </a:solidFill>
                          <a:effectLst>
                            <a:outerShdw blurRad="38100" dist="38100" dir="2700000" algn="tl">
                              <a:srgbClr val="000000">
                                <a:alpha val="43137"/>
                              </a:srgbClr>
                            </a:outerShdw>
                          </a:effectLst>
                        </a:rPr>
                        <a:t>2nd</a:t>
                      </a:r>
                      <a:endParaRPr lang="en-GB" sz="24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400" b="1" noProof="0" dirty="0" err="1" smtClean="0">
                          <a:solidFill>
                            <a:srgbClr val="EE1295"/>
                          </a:solidFill>
                          <a:effectLst>
                            <a:outerShdw blurRad="38100" dist="38100" dir="2700000" algn="tl">
                              <a:srgbClr val="000000">
                                <a:alpha val="43137"/>
                              </a:srgbClr>
                            </a:outerShdw>
                          </a:effectLst>
                        </a:rPr>
                        <a:t>MATEJA</a:t>
                      </a:r>
                      <a:r>
                        <a:rPr lang="en-GB" sz="2400" b="1" baseline="0" noProof="0" dirty="0" smtClean="0">
                          <a:solidFill>
                            <a:srgbClr val="EE1295"/>
                          </a:solidFill>
                          <a:effectLst>
                            <a:outerShdw blurRad="38100" dist="38100" dir="2700000" algn="tl">
                              <a:srgbClr val="000000">
                                <a:alpha val="43137"/>
                              </a:srgbClr>
                            </a:outerShdw>
                          </a:effectLst>
                        </a:rPr>
                        <a:t> </a:t>
                      </a:r>
                      <a:r>
                        <a:rPr lang="en-GB" sz="2400" b="1" baseline="0" noProof="0" dirty="0" err="1" smtClean="0">
                          <a:solidFill>
                            <a:srgbClr val="EE1295"/>
                          </a:solidFill>
                          <a:effectLst>
                            <a:outerShdw blurRad="38100" dist="38100" dir="2700000" algn="tl">
                              <a:srgbClr val="000000">
                                <a:alpha val="43137"/>
                              </a:srgbClr>
                            </a:outerShdw>
                          </a:effectLst>
                        </a:rPr>
                        <a:t>SVET</a:t>
                      </a:r>
                      <a:endParaRPr lang="en-GB" sz="24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400" b="1" noProof="0" dirty="0" smtClean="0">
                          <a:solidFill>
                            <a:srgbClr val="EE1295"/>
                          </a:solidFill>
                          <a:effectLst>
                            <a:outerShdw blurRad="38100" dist="38100" dir="2700000" algn="tl">
                              <a:srgbClr val="000000">
                                <a:alpha val="43137"/>
                              </a:srgbClr>
                            </a:outerShdw>
                          </a:effectLst>
                        </a:rPr>
                        <a:t>alpine skiing- slalom</a:t>
                      </a:r>
                      <a:endParaRPr lang="en-GB" sz="2400" b="1" noProof="0" dirty="0">
                        <a:solidFill>
                          <a:srgbClr val="EE1295"/>
                        </a:solidFill>
                        <a:effectLst>
                          <a:outerShdw blurRad="38100" dist="38100" dir="2700000" algn="tl">
                            <a:srgbClr val="000000">
                              <a:alpha val="43137"/>
                            </a:srgbClr>
                          </a:outerShdw>
                        </a:effectLst>
                      </a:endParaRPr>
                    </a:p>
                  </a:txBody>
                  <a:tcPr/>
                </a:tc>
              </a:tr>
              <a:tr h="1483360">
                <a:tc>
                  <a:txBody>
                    <a:bodyPr/>
                    <a:lstStyle/>
                    <a:p>
                      <a:pPr algn="ctr"/>
                      <a:r>
                        <a:rPr lang="en-GB" sz="2400" b="1" noProof="0" smtClean="0">
                          <a:solidFill>
                            <a:srgbClr val="0070C0"/>
                          </a:solidFill>
                          <a:effectLst>
                            <a:outerShdw blurRad="38100" dist="38100" dir="2700000" algn="tl">
                              <a:srgbClr val="000000">
                                <a:alpha val="43137"/>
                              </a:srgbClr>
                            </a:outerShdw>
                          </a:effectLst>
                        </a:rPr>
                        <a:t>2nd</a:t>
                      </a:r>
                      <a:endParaRPr lang="en-GB" sz="2400" b="1" noProof="0">
                        <a:solidFill>
                          <a:srgbClr val="0070C0"/>
                        </a:solidFill>
                        <a:effectLst>
                          <a:outerShdw blurRad="38100" dist="38100" dir="2700000" algn="tl">
                            <a:srgbClr val="000000">
                              <a:alpha val="43137"/>
                            </a:srgbClr>
                          </a:outerShdw>
                        </a:effectLst>
                      </a:endParaRPr>
                    </a:p>
                  </a:txBody>
                  <a:tcPr/>
                </a:tc>
                <a:tc>
                  <a:txBody>
                    <a:bodyPr/>
                    <a:lstStyle/>
                    <a:p>
                      <a:pPr algn="ctr"/>
                      <a:r>
                        <a:rPr lang="en-GB" sz="2400" b="1" noProof="0" smtClean="0">
                          <a:solidFill>
                            <a:srgbClr val="0070C0"/>
                          </a:solidFill>
                          <a:effectLst>
                            <a:outerShdw blurRad="38100" dist="38100" dir="2700000" algn="tl">
                              <a:srgbClr val="000000">
                                <a:alpha val="43137"/>
                              </a:srgbClr>
                            </a:outerShdw>
                          </a:effectLst>
                        </a:rPr>
                        <a:t>MIRAN TEPEŠ</a:t>
                      </a:r>
                    </a:p>
                    <a:p>
                      <a:pPr algn="ctr"/>
                      <a:r>
                        <a:rPr lang="en-GB" sz="2400" b="1" noProof="0" smtClean="0">
                          <a:solidFill>
                            <a:srgbClr val="0070C0"/>
                          </a:solidFill>
                          <a:effectLst>
                            <a:outerShdw blurRad="38100" dist="38100" dir="2700000" algn="tl">
                              <a:srgbClr val="000000">
                                <a:alpha val="43137"/>
                              </a:srgbClr>
                            </a:outerShdw>
                          </a:effectLst>
                        </a:rPr>
                        <a:t>MATJAŽ</a:t>
                      </a:r>
                      <a:r>
                        <a:rPr lang="en-GB" sz="2400" b="1" baseline="0" noProof="0" smtClean="0">
                          <a:solidFill>
                            <a:srgbClr val="0070C0"/>
                          </a:solidFill>
                          <a:effectLst>
                            <a:outerShdw blurRad="38100" dist="38100" dir="2700000" algn="tl">
                              <a:srgbClr val="000000">
                                <a:alpha val="43137"/>
                              </a:srgbClr>
                            </a:outerShdw>
                          </a:effectLst>
                        </a:rPr>
                        <a:t> ZUPAN</a:t>
                      </a:r>
                      <a:endParaRPr lang="en-GB" sz="2400" b="1" noProof="0" smtClean="0">
                        <a:solidFill>
                          <a:srgbClr val="0070C0"/>
                        </a:solidFill>
                        <a:effectLst>
                          <a:outerShdw blurRad="38100" dist="38100" dir="2700000" algn="tl">
                            <a:srgbClr val="000000">
                              <a:alpha val="43137"/>
                            </a:srgbClr>
                          </a:outerShdw>
                        </a:effectLst>
                      </a:endParaRPr>
                    </a:p>
                    <a:p>
                      <a:pPr algn="ctr"/>
                      <a:r>
                        <a:rPr lang="en-GB" sz="2400" b="1" noProof="0" smtClean="0">
                          <a:solidFill>
                            <a:srgbClr val="0070C0"/>
                          </a:solidFill>
                          <a:effectLst>
                            <a:outerShdw blurRad="38100" dist="38100" dir="2700000" algn="tl">
                              <a:srgbClr val="000000">
                                <a:alpha val="43137"/>
                              </a:srgbClr>
                            </a:outerShdw>
                          </a:effectLst>
                        </a:rPr>
                        <a:t>PRIMOŽ ULAGA</a:t>
                      </a:r>
                    </a:p>
                    <a:p>
                      <a:pPr algn="ctr"/>
                      <a:r>
                        <a:rPr lang="en-GB" sz="2400" b="1" noProof="0" smtClean="0">
                          <a:solidFill>
                            <a:srgbClr val="0070C0"/>
                          </a:solidFill>
                          <a:effectLst>
                            <a:outerShdw blurRad="38100" dist="38100" dir="2700000" algn="tl">
                              <a:srgbClr val="000000">
                                <a:alpha val="43137"/>
                              </a:srgbClr>
                            </a:outerShdw>
                          </a:effectLst>
                        </a:rPr>
                        <a:t>MATJAŽ DEBELAK</a:t>
                      </a:r>
                      <a:endParaRPr lang="en-GB" sz="2400" b="1" noProof="0">
                        <a:solidFill>
                          <a:srgbClr val="0070C0"/>
                        </a:solidFill>
                        <a:effectLst>
                          <a:outerShdw blurRad="38100" dist="38100" dir="2700000" algn="tl">
                            <a:srgbClr val="000000">
                              <a:alpha val="43137"/>
                            </a:srgbClr>
                          </a:outerShdw>
                        </a:effectLst>
                      </a:endParaRPr>
                    </a:p>
                  </a:txBody>
                  <a:tcPr/>
                </a:tc>
                <a:tc>
                  <a:txBody>
                    <a:bodyPr/>
                    <a:lstStyle/>
                    <a:p>
                      <a:pPr algn="ctr"/>
                      <a:r>
                        <a:rPr lang="en-GB" sz="2400" b="1" noProof="0" dirty="0" smtClean="0">
                          <a:solidFill>
                            <a:srgbClr val="0070C0"/>
                          </a:solidFill>
                          <a:effectLst>
                            <a:outerShdw blurRad="38100" dist="38100" dir="2700000" algn="tl">
                              <a:srgbClr val="000000">
                                <a:alpha val="43137"/>
                              </a:srgbClr>
                            </a:outerShdw>
                          </a:effectLst>
                        </a:rPr>
                        <a:t>ski jumping - team</a:t>
                      </a:r>
                      <a:endParaRPr lang="en-GB" sz="2400" b="1" noProof="0" dirty="0">
                        <a:solidFill>
                          <a:srgbClr val="0070C0"/>
                        </a:solidFill>
                        <a:effectLst>
                          <a:outerShdw blurRad="38100" dist="38100" dir="2700000" algn="tl">
                            <a:srgbClr val="000000">
                              <a:alpha val="43137"/>
                            </a:srgbClr>
                          </a:outerShdw>
                        </a:effectLst>
                      </a:endParaRPr>
                    </a:p>
                  </a:txBody>
                  <a:tcPr/>
                </a:tc>
              </a:tr>
              <a:tr h="370840">
                <a:tc>
                  <a:txBody>
                    <a:bodyPr/>
                    <a:lstStyle/>
                    <a:p>
                      <a:pPr algn="ctr"/>
                      <a:r>
                        <a:rPr lang="en-GB" sz="2400" b="1" noProof="0" smtClean="0">
                          <a:solidFill>
                            <a:srgbClr val="0070C0"/>
                          </a:solidFill>
                          <a:effectLst>
                            <a:outerShdw blurRad="38100" dist="38100" dir="2700000" algn="tl">
                              <a:srgbClr val="000000">
                                <a:alpha val="43137"/>
                              </a:srgbClr>
                            </a:outerShdw>
                          </a:effectLst>
                        </a:rPr>
                        <a:t>3rd</a:t>
                      </a:r>
                      <a:endParaRPr lang="en-GB" sz="2400" b="1" noProof="0">
                        <a:solidFill>
                          <a:srgbClr val="0070C0"/>
                        </a:solidFill>
                        <a:effectLst>
                          <a:outerShdw blurRad="38100" dist="38100" dir="2700000" algn="tl">
                            <a:srgbClr val="000000">
                              <a:alpha val="43137"/>
                            </a:srgbClr>
                          </a:outerShdw>
                        </a:effectLst>
                      </a:endParaRPr>
                    </a:p>
                  </a:txBody>
                  <a:tcPr/>
                </a:tc>
                <a:tc>
                  <a:txBody>
                    <a:bodyPr/>
                    <a:lstStyle/>
                    <a:p>
                      <a:pPr algn="ctr"/>
                      <a:r>
                        <a:rPr lang="en-GB" sz="2400" b="1" noProof="0" smtClean="0">
                          <a:solidFill>
                            <a:srgbClr val="0070C0"/>
                          </a:solidFill>
                          <a:effectLst>
                            <a:outerShdw blurRad="38100" dist="38100" dir="2700000" algn="tl">
                              <a:srgbClr val="000000">
                                <a:alpha val="43137"/>
                              </a:srgbClr>
                            </a:outerShdw>
                          </a:effectLst>
                        </a:rPr>
                        <a:t>MATJAŽ DEBELAK</a:t>
                      </a:r>
                      <a:endParaRPr lang="en-GB" sz="2400" b="1" noProof="0">
                        <a:solidFill>
                          <a:srgbClr val="0070C0"/>
                        </a:solidFill>
                        <a:effectLst>
                          <a:outerShdw blurRad="38100" dist="38100" dir="2700000" algn="tl">
                            <a:srgbClr val="000000">
                              <a:alpha val="43137"/>
                            </a:srgbClr>
                          </a:outerShdw>
                        </a:effectLst>
                      </a:endParaRPr>
                    </a:p>
                  </a:txBody>
                  <a:tcPr/>
                </a:tc>
                <a:tc>
                  <a:txBody>
                    <a:bodyPr/>
                    <a:lstStyle/>
                    <a:p>
                      <a:pPr algn="ctr"/>
                      <a:r>
                        <a:rPr lang="en-GB" sz="2400" b="1" noProof="0" dirty="0" smtClean="0">
                          <a:solidFill>
                            <a:srgbClr val="0070C0"/>
                          </a:solidFill>
                          <a:effectLst>
                            <a:outerShdw blurRad="38100" dist="38100" dir="2700000" algn="tl">
                              <a:srgbClr val="000000">
                                <a:alpha val="43137"/>
                              </a:srgbClr>
                            </a:outerShdw>
                          </a:effectLst>
                        </a:rPr>
                        <a:t>ski jumping – large</a:t>
                      </a:r>
                      <a:r>
                        <a:rPr lang="en-GB" sz="2400" b="1" baseline="0" noProof="0" dirty="0" smtClean="0">
                          <a:solidFill>
                            <a:srgbClr val="0070C0"/>
                          </a:solidFill>
                          <a:effectLst>
                            <a:outerShdw blurRad="38100" dist="38100" dir="2700000" algn="tl">
                              <a:srgbClr val="000000">
                                <a:alpha val="43137"/>
                              </a:srgbClr>
                            </a:outerShdw>
                          </a:effectLst>
                        </a:rPr>
                        <a:t> hill</a:t>
                      </a:r>
                      <a:endParaRPr lang="en-GB" sz="2400" b="1" noProof="0" dirty="0">
                        <a:solidFill>
                          <a:srgbClr val="0070C0"/>
                        </a:solidFill>
                        <a:effectLst>
                          <a:outerShdw blurRad="38100" dist="38100" dir="2700000" algn="tl">
                            <a:srgbClr val="000000">
                              <a:alpha val="43137"/>
                            </a:srgbClr>
                          </a:outerShdw>
                        </a:effectLst>
                      </a:endParaRPr>
                    </a:p>
                  </a:txBody>
                  <a:tcPr/>
                </a:tc>
              </a:tr>
            </a:tbl>
          </a:graphicData>
        </a:graphic>
      </p:graphicFrame>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4" name="Ograda noge 3"/>
          <p:cNvSpPr>
            <a:spLocks noGrp="1"/>
          </p:cNvSpPr>
          <p:nvPr>
            <p:ph type="ftr" sz="quarter" idx="10"/>
          </p:nvPr>
        </p:nvSpPr>
        <p:spPr/>
        <p:txBody>
          <a:bodyPr/>
          <a:lstStyle/>
          <a:p>
            <a:pPr>
              <a:defRPr/>
            </a:pPr>
            <a:r>
              <a:rPr lang="en-US" smtClean="0"/>
              <a:t>GRM PRIMARY SCHOOL, NOVO MESTO</a:t>
            </a:r>
            <a:endParaRPr lang="sl-SI"/>
          </a:p>
        </p:txBody>
      </p:sp>
      <p:pic>
        <p:nvPicPr>
          <p:cNvPr id="7" name="Ograda vsebine 6" descr="cerar6.jpg"/>
          <p:cNvPicPr>
            <a:picLocks noGrp="1" noChangeAspect="1"/>
          </p:cNvPicPr>
          <p:nvPr>
            <p:ph idx="1"/>
          </p:nvPr>
        </p:nvPicPr>
        <p:blipFill>
          <a:blip r:embed="rId2" cstate="print"/>
          <a:stretch>
            <a:fillRect/>
          </a:stretch>
        </p:blipFill>
        <p:spPr>
          <a:xfrm>
            <a:off x="5148065" y="0"/>
            <a:ext cx="3995936" cy="5975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Pravokotnik 7"/>
          <p:cNvSpPr/>
          <p:nvPr/>
        </p:nvSpPr>
        <p:spPr>
          <a:xfrm>
            <a:off x="1547664" y="4869160"/>
            <a:ext cx="364715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sz="5400" b="1" cap="none" spc="0" dirty="0" smtClean="0">
                <a:ln w="11430"/>
                <a:solidFill>
                  <a:srgbClr val="FFC000"/>
                </a:solidFill>
                <a:effectLst>
                  <a:outerShdw blurRad="80000" dist="40000" dir="5040000" algn="tl">
                    <a:srgbClr val="000000">
                      <a:alpha val="30000"/>
                    </a:srgbClr>
                  </a:outerShdw>
                </a:effectLst>
              </a:rPr>
              <a:t>Miro Cerar</a:t>
            </a:r>
            <a:endParaRPr lang="sl-SI" sz="5400" b="1" cap="none" spc="0" dirty="0">
              <a:ln w="11430"/>
              <a:solidFill>
                <a:srgbClr val="FFC000"/>
              </a:solidFill>
              <a:effectLst>
                <a:outerShdw blurRad="80000" dist="40000" dir="5040000" algn="tl">
                  <a:srgbClr val="000000">
                    <a:alpha val="30000"/>
                  </a:srgbClr>
                </a:outerShdw>
              </a:effectLst>
            </a:endParaRPr>
          </a:p>
        </p:txBody>
      </p:sp>
      <p:sp>
        <p:nvSpPr>
          <p:cNvPr id="6" name="PoljeZBesedilom 5"/>
          <p:cNvSpPr txBox="1"/>
          <p:nvPr/>
        </p:nvSpPr>
        <p:spPr>
          <a:xfrm>
            <a:off x="395536" y="1628800"/>
            <a:ext cx="4392488" cy="2308324"/>
          </a:xfrm>
          <a:prstGeom prst="rect">
            <a:avLst/>
          </a:prstGeom>
          <a:noFill/>
        </p:spPr>
        <p:txBody>
          <a:bodyPr wrap="square" rtlCol="0">
            <a:spAutoFit/>
          </a:bodyPr>
          <a:lstStyle/>
          <a:p>
            <a:r>
              <a:rPr lang="en-GB" sz="2400" b="1" dirty="0" smtClean="0">
                <a:latin typeface="+mn-lt"/>
              </a:rPr>
              <a:t>1964 OLYMPIC GAMES</a:t>
            </a:r>
            <a:r>
              <a:rPr lang="en-GB" sz="2400" dirty="0" smtClean="0">
                <a:latin typeface="+mn-lt"/>
              </a:rPr>
              <a:t> </a:t>
            </a:r>
            <a:br>
              <a:rPr lang="en-GB" sz="2400" dirty="0" smtClean="0">
                <a:latin typeface="+mn-lt"/>
              </a:rPr>
            </a:br>
            <a:r>
              <a:rPr lang="en-GB" sz="2400" dirty="0" smtClean="0">
                <a:latin typeface="+mn-lt"/>
              </a:rPr>
              <a:t>Gold </a:t>
            </a:r>
            <a:r>
              <a:rPr lang="en-GB" sz="2400" dirty="0" err="1" smtClean="0">
                <a:latin typeface="+mn-lt"/>
              </a:rPr>
              <a:t>Medalist</a:t>
            </a:r>
            <a:r>
              <a:rPr lang="en-GB" sz="2400" dirty="0" smtClean="0">
                <a:latin typeface="+mn-lt"/>
              </a:rPr>
              <a:t> &amp; Olympic Champion: </a:t>
            </a:r>
            <a:br>
              <a:rPr lang="en-GB" sz="2400" dirty="0" smtClean="0">
                <a:latin typeface="+mn-lt"/>
              </a:rPr>
            </a:br>
            <a:r>
              <a:rPr lang="en-GB" sz="2400" dirty="0" smtClean="0">
                <a:latin typeface="+mn-lt"/>
              </a:rPr>
              <a:t>- Pommel Horse</a:t>
            </a:r>
            <a:br>
              <a:rPr lang="en-GB" sz="2400" dirty="0" smtClean="0">
                <a:latin typeface="+mn-lt"/>
              </a:rPr>
            </a:br>
            <a:r>
              <a:rPr lang="en-GB" sz="2400" dirty="0" smtClean="0">
                <a:latin typeface="+mn-lt"/>
              </a:rPr>
              <a:t>Bronze </a:t>
            </a:r>
            <a:r>
              <a:rPr lang="en-GB" sz="2400" dirty="0" err="1" smtClean="0">
                <a:latin typeface="+mn-lt"/>
              </a:rPr>
              <a:t>Medalist</a:t>
            </a:r>
            <a:r>
              <a:rPr lang="en-GB" sz="2400" dirty="0" smtClean="0">
                <a:latin typeface="+mn-lt"/>
              </a:rPr>
              <a:t/>
            </a:r>
            <a:br>
              <a:rPr lang="en-GB" sz="2400" dirty="0" smtClean="0">
                <a:latin typeface="+mn-lt"/>
              </a:rPr>
            </a:br>
            <a:r>
              <a:rPr lang="en-GB" sz="2400" dirty="0" smtClean="0">
                <a:latin typeface="+mn-lt"/>
              </a:rPr>
              <a:t>- Horizontal Bar</a:t>
            </a:r>
            <a:endParaRPr lang="sl-SI" sz="2400" dirty="0">
              <a:latin typeface="+mn-lt"/>
            </a:endParaRPr>
          </a:p>
        </p:txBody>
      </p:sp>
      <p:sp>
        <p:nvSpPr>
          <p:cNvPr id="9" name="Pravokotnik 8"/>
          <p:cNvSpPr/>
          <p:nvPr/>
        </p:nvSpPr>
        <p:spPr>
          <a:xfrm>
            <a:off x="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5" name="Ograda vsebine 4" descr="cerar7.jpg"/>
          <p:cNvPicPr>
            <a:picLocks noGrp="1" noChangeAspect="1"/>
          </p:cNvPicPr>
          <p:nvPr>
            <p:ph idx="1"/>
          </p:nvPr>
        </p:nvPicPr>
        <p:blipFill>
          <a:blip r:embed="rId2" cstate="print"/>
          <a:stretch>
            <a:fillRect/>
          </a:stretch>
        </p:blipFill>
        <p:spPr>
          <a:xfrm>
            <a:off x="0" y="0"/>
            <a:ext cx="9144000" cy="5500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611560" y="188640"/>
            <a:ext cx="364715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sz="5400" b="1" cap="none" spc="0" dirty="0" smtClean="0">
                <a:ln w="11430"/>
                <a:solidFill>
                  <a:srgbClr val="FFC000"/>
                </a:solidFill>
                <a:effectLst>
                  <a:outerShdw blurRad="80000" dist="40000" dir="5040000" algn="tl">
                    <a:srgbClr val="000000">
                      <a:alpha val="30000"/>
                    </a:srgbClr>
                  </a:outerShdw>
                </a:effectLst>
              </a:rPr>
              <a:t>Miro Cerar</a:t>
            </a:r>
            <a:endParaRPr lang="sl-SI" sz="5400" b="1" cap="none" spc="0" dirty="0">
              <a:ln w="11430"/>
              <a:solidFill>
                <a:srgbClr val="FFC000"/>
              </a:solidFill>
              <a:effectLst>
                <a:outerShdw blurRad="80000" dist="40000" dir="5040000" algn="tl">
                  <a:srgbClr val="000000">
                    <a:alpha val="30000"/>
                  </a:srgbClr>
                </a:outerShdw>
              </a:effectLst>
            </a:endParaRPr>
          </a:p>
        </p:txBody>
      </p:sp>
      <p:sp>
        <p:nvSpPr>
          <p:cNvPr id="7" name="PoljeZBesedilom 6"/>
          <p:cNvSpPr txBox="1"/>
          <p:nvPr/>
        </p:nvSpPr>
        <p:spPr>
          <a:xfrm>
            <a:off x="6695728" y="476672"/>
            <a:ext cx="2448272" cy="2677656"/>
          </a:xfrm>
          <a:prstGeom prst="rect">
            <a:avLst/>
          </a:prstGeom>
          <a:noFill/>
        </p:spPr>
        <p:txBody>
          <a:bodyPr wrap="square" rtlCol="0">
            <a:spAutoFit/>
          </a:bodyPr>
          <a:lstStyle/>
          <a:p>
            <a:r>
              <a:rPr lang="en-US" sz="2400" b="1" i="1" dirty="0" smtClean="0">
                <a:solidFill>
                  <a:schemeClr val="bg1"/>
                </a:solidFill>
                <a:latin typeface="+mn-lt"/>
              </a:rPr>
              <a:t>1970 WORLD </a:t>
            </a:r>
            <a:endParaRPr lang="sl-SI" sz="2400" b="1" i="1" dirty="0" smtClean="0">
              <a:solidFill>
                <a:schemeClr val="bg1"/>
              </a:solidFill>
              <a:latin typeface="+mn-lt"/>
            </a:endParaRPr>
          </a:p>
          <a:p>
            <a:r>
              <a:rPr lang="en-US" sz="2400" b="1" i="1" dirty="0" smtClean="0">
                <a:solidFill>
                  <a:schemeClr val="bg1"/>
                </a:solidFill>
                <a:latin typeface="+mn-lt"/>
              </a:rPr>
              <a:t>CHAMPIONSHIPS </a:t>
            </a:r>
            <a:br>
              <a:rPr lang="en-US" sz="2400" b="1" i="1" dirty="0" smtClean="0">
                <a:solidFill>
                  <a:schemeClr val="bg1"/>
                </a:solidFill>
                <a:latin typeface="+mn-lt"/>
              </a:rPr>
            </a:br>
            <a:r>
              <a:rPr lang="en-US" sz="2400" b="1" i="1" dirty="0" smtClean="0">
                <a:solidFill>
                  <a:schemeClr val="bg1"/>
                </a:solidFill>
                <a:latin typeface="+mn-lt"/>
              </a:rPr>
              <a:t>Gold Medalist &amp; </a:t>
            </a:r>
            <a:endParaRPr lang="sl-SI" sz="2400" b="1" i="1" dirty="0" smtClean="0">
              <a:solidFill>
                <a:schemeClr val="bg1"/>
              </a:solidFill>
              <a:latin typeface="+mn-lt"/>
            </a:endParaRPr>
          </a:p>
          <a:p>
            <a:r>
              <a:rPr lang="sl-SI" sz="2400" b="1" i="1" dirty="0" smtClean="0">
                <a:solidFill>
                  <a:schemeClr val="bg1"/>
                </a:solidFill>
                <a:latin typeface="+mn-lt"/>
              </a:rPr>
              <a:t>       </a:t>
            </a:r>
            <a:r>
              <a:rPr lang="en-US" sz="2400" b="1" i="1" dirty="0" smtClean="0">
                <a:solidFill>
                  <a:schemeClr val="bg1"/>
                </a:solidFill>
                <a:latin typeface="+mn-lt"/>
              </a:rPr>
              <a:t>World </a:t>
            </a:r>
            <a:r>
              <a:rPr lang="sl-SI" sz="2400" b="1" i="1" dirty="0" smtClean="0">
                <a:solidFill>
                  <a:schemeClr val="bg1"/>
                </a:solidFill>
                <a:latin typeface="+mn-lt"/>
              </a:rPr>
              <a:t> </a:t>
            </a:r>
          </a:p>
          <a:p>
            <a:r>
              <a:rPr lang="sl-SI" sz="2400" b="1" i="1" dirty="0" smtClean="0">
                <a:solidFill>
                  <a:schemeClr val="bg1"/>
                </a:solidFill>
                <a:latin typeface="+mn-lt"/>
              </a:rPr>
              <a:t>     </a:t>
            </a:r>
            <a:r>
              <a:rPr lang="en-US" sz="2400" b="1" i="1" dirty="0" smtClean="0">
                <a:solidFill>
                  <a:schemeClr val="bg1"/>
                </a:solidFill>
                <a:latin typeface="+mn-lt"/>
              </a:rPr>
              <a:t>Champion</a:t>
            </a:r>
            <a:r>
              <a:rPr lang="en-US" sz="2400" b="1" i="1" dirty="0" smtClean="0">
                <a:solidFill>
                  <a:schemeClr val="bg1"/>
                </a:solidFill>
                <a:latin typeface="+mn-lt"/>
              </a:rPr>
              <a:t>: </a:t>
            </a:r>
            <a:br>
              <a:rPr lang="en-US" sz="2400" b="1" i="1" dirty="0" smtClean="0">
                <a:solidFill>
                  <a:schemeClr val="bg1"/>
                </a:solidFill>
                <a:latin typeface="+mn-lt"/>
              </a:rPr>
            </a:br>
            <a:r>
              <a:rPr lang="en-US" sz="2400" b="1" i="1" dirty="0" smtClean="0">
                <a:solidFill>
                  <a:schemeClr val="bg1"/>
                </a:solidFill>
                <a:latin typeface="+mn-lt"/>
              </a:rPr>
              <a:t>- Pommel Horse</a:t>
            </a:r>
            <a:endParaRPr lang="sl-SI" sz="2400" b="1" i="1" dirty="0" smtClean="0">
              <a:solidFill>
                <a:schemeClr val="bg1"/>
              </a:solidFill>
              <a:latin typeface="+mn-lt"/>
            </a:endParaRPr>
          </a:p>
          <a:p>
            <a:endParaRPr lang="sl-SI" sz="2400" b="1" i="1" dirty="0">
              <a:solidFill>
                <a:schemeClr val="bg1"/>
              </a:solidFill>
              <a:latin typeface="+mn-lt"/>
            </a:endParaRPr>
          </a:p>
        </p:txBody>
      </p:sp>
      <p:sp>
        <p:nvSpPr>
          <p:cNvPr id="8" name="PoljeZBesedilom 7"/>
          <p:cNvSpPr txBox="1"/>
          <p:nvPr/>
        </p:nvSpPr>
        <p:spPr>
          <a:xfrm>
            <a:off x="323528" y="1124744"/>
            <a:ext cx="3240360" cy="1846659"/>
          </a:xfrm>
          <a:prstGeom prst="rect">
            <a:avLst/>
          </a:prstGeom>
          <a:noFill/>
        </p:spPr>
        <p:txBody>
          <a:bodyPr wrap="square" rtlCol="0">
            <a:spAutoFit/>
          </a:bodyPr>
          <a:lstStyle/>
          <a:p>
            <a:r>
              <a:rPr lang="sl-SI" sz="2400" b="1" i="1" dirty="0" smtClean="0">
                <a:solidFill>
                  <a:schemeClr val="bg1"/>
                </a:solidFill>
                <a:latin typeface="+mn-lt"/>
              </a:rPr>
              <a:t>1968 </a:t>
            </a:r>
            <a:r>
              <a:rPr lang="sl-SI" sz="2400" b="1" i="1" dirty="0" err="1" smtClean="0">
                <a:solidFill>
                  <a:schemeClr val="bg1"/>
                </a:solidFill>
                <a:latin typeface="+mn-lt"/>
              </a:rPr>
              <a:t>OLYMPIC</a:t>
            </a:r>
            <a:r>
              <a:rPr lang="sl-SI" sz="2400" b="1" i="1" dirty="0" smtClean="0">
                <a:solidFill>
                  <a:schemeClr val="bg1"/>
                </a:solidFill>
                <a:latin typeface="+mn-lt"/>
              </a:rPr>
              <a:t> </a:t>
            </a:r>
            <a:r>
              <a:rPr lang="sl-SI" sz="2400" b="1" i="1" dirty="0" err="1" smtClean="0">
                <a:solidFill>
                  <a:schemeClr val="bg1"/>
                </a:solidFill>
                <a:latin typeface="+mn-lt"/>
              </a:rPr>
              <a:t>GAMES</a:t>
            </a:r>
            <a:r>
              <a:rPr lang="sl-SI" sz="2400" b="1" i="1" dirty="0" smtClean="0">
                <a:solidFill>
                  <a:schemeClr val="bg1"/>
                </a:solidFill>
                <a:latin typeface="+mn-lt"/>
              </a:rPr>
              <a:t> </a:t>
            </a:r>
            <a:br>
              <a:rPr lang="sl-SI" sz="2400" b="1" i="1" dirty="0" smtClean="0">
                <a:solidFill>
                  <a:schemeClr val="bg1"/>
                </a:solidFill>
                <a:latin typeface="+mn-lt"/>
              </a:rPr>
            </a:br>
            <a:r>
              <a:rPr lang="sl-SI" sz="2400" b="1" i="1" dirty="0" err="1" smtClean="0">
                <a:solidFill>
                  <a:schemeClr val="bg1"/>
                </a:solidFill>
                <a:latin typeface="+mn-lt"/>
              </a:rPr>
              <a:t>Gold</a:t>
            </a:r>
            <a:r>
              <a:rPr lang="sl-SI" sz="2400" b="1" i="1" dirty="0" smtClean="0">
                <a:solidFill>
                  <a:schemeClr val="bg1"/>
                </a:solidFill>
                <a:latin typeface="+mn-lt"/>
              </a:rPr>
              <a:t> </a:t>
            </a:r>
            <a:r>
              <a:rPr lang="sl-SI" sz="2400" b="1" i="1" dirty="0" err="1" smtClean="0">
                <a:solidFill>
                  <a:schemeClr val="bg1"/>
                </a:solidFill>
                <a:latin typeface="+mn-lt"/>
              </a:rPr>
              <a:t>Medalist</a:t>
            </a:r>
            <a:r>
              <a:rPr lang="sl-SI" sz="2400" b="1" i="1" dirty="0" smtClean="0">
                <a:solidFill>
                  <a:schemeClr val="bg1"/>
                </a:solidFill>
                <a:latin typeface="+mn-lt"/>
              </a:rPr>
              <a:t> &amp; </a:t>
            </a:r>
            <a:r>
              <a:rPr lang="sl-SI" sz="2400" b="1" i="1" dirty="0" err="1" smtClean="0">
                <a:solidFill>
                  <a:schemeClr val="bg1"/>
                </a:solidFill>
                <a:latin typeface="+mn-lt"/>
              </a:rPr>
              <a:t>Olympic</a:t>
            </a:r>
            <a:r>
              <a:rPr lang="sl-SI" sz="2400" b="1" i="1" dirty="0" smtClean="0">
                <a:solidFill>
                  <a:schemeClr val="bg1"/>
                </a:solidFill>
                <a:latin typeface="+mn-lt"/>
              </a:rPr>
              <a:t> </a:t>
            </a:r>
            <a:r>
              <a:rPr lang="sl-SI" sz="2400" b="1" i="1" dirty="0" err="1" smtClean="0">
                <a:solidFill>
                  <a:schemeClr val="bg1"/>
                </a:solidFill>
                <a:latin typeface="+mn-lt"/>
              </a:rPr>
              <a:t>Champion</a:t>
            </a:r>
            <a:r>
              <a:rPr lang="sl-SI" sz="2400" b="1" i="1" dirty="0" smtClean="0">
                <a:solidFill>
                  <a:schemeClr val="bg1"/>
                </a:solidFill>
                <a:latin typeface="+mn-lt"/>
              </a:rPr>
              <a:t>: </a:t>
            </a:r>
            <a:br>
              <a:rPr lang="sl-SI" sz="2400" b="1" i="1" dirty="0" smtClean="0">
                <a:solidFill>
                  <a:schemeClr val="bg1"/>
                </a:solidFill>
                <a:latin typeface="+mn-lt"/>
              </a:rPr>
            </a:br>
            <a:r>
              <a:rPr lang="sl-SI" sz="2400" b="1" i="1" dirty="0" smtClean="0">
                <a:solidFill>
                  <a:schemeClr val="bg1"/>
                </a:solidFill>
                <a:latin typeface="+mn-lt"/>
              </a:rPr>
              <a:t>- </a:t>
            </a:r>
            <a:r>
              <a:rPr lang="sl-SI" sz="2400" b="1" i="1" dirty="0" err="1" smtClean="0">
                <a:solidFill>
                  <a:schemeClr val="bg1"/>
                </a:solidFill>
                <a:latin typeface="+mn-lt"/>
              </a:rPr>
              <a:t>Pommel</a:t>
            </a:r>
            <a:r>
              <a:rPr lang="sl-SI" sz="2400" b="1" i="1" dirty="0" smtClean="0">
                <a:solidFill>
                  <a:schemeClr val="bg1"/>
                </a:solidFill>
                <a:latin typeface="+mn-lt"/>
              </a:rPr>
              <a:t> </a:t>
            </a:r>
            <a:r>
              <a:rPr lang="sl-SI" sz="2400" b="1" i="1" dirty="0" err="1" smtClean="0">
                <a:solidFill>
                  <a:schemeClr val="bg1"/>
                </a:solidFill>
                <a:latin typeface="+mn-lt"/>
              </a:rPr>
              <a:t>Horse</a:t>
            </a:r>
            <a:endParaRPr lang="sl-SI" sz="2400" b="1" i="1" dirty="0" smtClean="0">
              <a:solidFill>
                <a:schemeClr val="bg1"/>
              </a:solidFill>
              <a:latin typeface="+mn-lt"/>
            </a:endParaRPr>
          </a:p>
          <a:p>
            <a:endParaRPr lang="sl-SI" dirty="0"/>
          </a:p>
        </p:txBody>
      </p:sp>
      <p:sp>
        <p:nvSpPr>
          <p:cNvPr id="9" name="PoljeZBesedilom 8"/>
          <p:cNvSpPr txBox="1"/>
          <p:nvPr/>
        </p:nvSpPr>
        <p:spPr>
          <a:xfrm>
            <a:off x="251520" y="4797152"/>
            <a:ext cx="8568952" cy="461665"/>
          </a:xfrm>
          <a:prstGeom prst="rect">
            <a:avLst/>
          </a:prstGeom>
          <a:noFill/>
        </p:spPr>
        <p:txBody>
          <a:bodyPr wrap="square" rtlCol="0">
            <a:spAutoFit/>
          </a:bodyPr>
          <a:lstStyle/>
          <a:p>
            <a:r>
              <a:rPr lang="en-US" sz="2400" b="1" i="1" dirty="0" smtClean="0">
                <a:solidFill>
                  <a:schemeClr val="bg1"/>
                </a:solidFill>
                <a:latin typeface="+mn-lt"/>
              </a:rPr>
              <a:t>1999 Inducted</a:t>
            </a:r>
            <a:r>
              <a:rPr lang="sl-SI" sz="2400" b="1" i="1" dirty="0" smtClean="0">
                <a:solidFill>
                  <a:schemeClr val="bg1"/>
                </a:solidFill>
                <a:latin typeface="+mn-lt"/>
              </a:rPr>
              <a:t> </a:t>
            </a:r>
            <a:r>
              <a:rPr lang="en-US" sz="2400" b="1" i="1" dirty="0" smtClean="0">
                <a:solidFill>
                  <a:schemeClr val="bg1"/>
                </a:solidFill>
                <a:latin typeface="+mn-lt"/>
              </a:rPr>
              <a:t>into the</a:t>
            </a:r>
            <a:r>
              <a:rPr lang="sl-SI" sz="2400" b="1" i="1" dirty="0" smtClean="0">
                <a:solidFill>
                  <a:schemeClr val="bg1"/>
                </a:solidFill>
                <a:latin typeface="+mn-lt"/>
              </a:rPr>
              <a:t> </a:t>
            </a:r>
            <a:r>
              <a:rPr lang="en-US" sz="2400" b="1" i="1" dirty="0" smtClean="0">
                <a:solidFill>
                  <a:schemeClr val="bg1"/>
                </a:solidFill>
                <a:latin typeface="+mn-lt"/>
              </a:rPr>
              <a:t>International</a:t>
            </a:r>
            <a:r>
              <a:rPr lang="sl-SI" sz="2400" b="1" i="1" dirty="0" smtClean="0">
                <a:solidFill>
                  <a:schemeClr val="bg1"/>
                </a:solidFill>
                <a:latin typeface="+mn-lt"/>
              </a:rPr>
              <a:t> </a:t>
            </a:r>
            <a:r>
              <a:rPr lang="en-US" sz="2400" b="1" i="1" dirty="0" smtClean="0">
                <a:solidFill>
                  <a:schemeClr val="bg1"/>
                </a:solidFill>
                <a:latin typeface="+mn-lt"/>
              </a:rPr>
              <a:t>Gymnastics</a:t>
            </a:r>
            <a:r>
              <a:rPr lang="sl-SI" sz="2400" b="1" i="1" dirty="0" smtClean="0">
                <a:solidFill>
                  <a:schemeClr val="bg1"/>
                </a:solidFill>
                <a:latin typeface="+mn-lt"/>
              </a:rPr>
              <a:t> </a:t>
            </a:r>
            <a:r>
              <a:rPr lang="en-US" sz="2400" b="1" i="1" dirty="0" smtClean="0">
                <a:solidFill>
                  <a:schemeClr val="bg1"/>
                </a:solidFill>
                <a:latin typeface="+mn-lt"/>
              </a:rPr>
              <a:t>Hall of Fame</a:t>
            </a:r>
            <a:endParaRPr lang="sl-SI" sz="2400" dirty="0">
              <a:latin typeface="+mn-lt"/>
            </a:endParaRPr>
          </a:p>
        </p:txBody>
      </p:sp>
      <p:sp>
        <p:nvSpPr>
          <p:cNvPr id="10" name="Pravokotnik 9"/>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5" name="Pravokotnik 4"/>
          <p:cNvSpPr/>
          <p:nvPr/>
        </p:nvSpPr>
        <p:spPr>
          <a:xfrm>
            <a:off x="395536" y="188640"/>
            <a:ext cx="348076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sz="5400" b="1" dirty="0" smtClean="0">
                <a:ln w="11430"/>
                <a:solidFill>
                  <a:srgbClr val="FFC000"/>
                </a:solidFill>
                <a:effectLst>
                  <a:outerShdw blurRad="80000" dist="40000" dir="5040000" algn="tl">
                    <a:srgbClr val="000000">
                      <a:alpha val="30000"/>
                    </a:srgbClr>
                  </a:outerShdw>
                </a:effectLst>
              </a:rPr>
              <a:t>Tina Maze</a:t>
            </a:r>
            <a:endParaRPr lang="sl-SI" sz="5400" b="1" cap="none" spc="0" dirty="0">
              <a:ln w="11430"/>
              <a:solidFill>
                <a:srgbClr val="FFC000"/>
              </a:solidFill>
              <a:effectLst>
                <a:outerShdw blurRad="80000" dist="40000" dir="5040000" algn="tl">
                  <a:srgbClr val="000000">
                    <a:alpha val="30000"/>
                  </a:srgbClr>
                </a:outerShdw>
              </a:effectLst>
            </a:endParaRPr>
          </a:p>
        </p:txBody>
      </p:sp>
      <p:pic>
        <p:nvPicPr>
          <p:cNvPr id="8" name="Ograda vsebine 7" descr="maze2.jpg"/>
          <p:cNvPicPr>
            <a:picLocks noGrp="1" noChangeAspect="1"/>
          </p:cNvPicPr>
          <p:nvPr>
            <p:ph idx="1"/>
          </p:nvPr>
        </p:nvPicPr>
        <p:blipFill>
          <a:blip r:embed="rId2" cstate="print"/>
          <a:stretch>
            <a:fillRect/>
          </a:stretch>
        </p:blipFill>
        <p:spPr>
          <a:xfrm>
            <a:off x="6012161" y="-1"/>
            <a:ext cx="3131840" cy="58713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PoljeZBesedilom 8"/>
          <p:cNvSpPr txBox="1"/>
          <p:nvPr/>
        </p:nvSpPr>
        <p:spPr>
          <a:xfrm>
            <a:off x="467544" y="1556792"/>
            <a:ext cx="5472608" cy="3785652"/>
          </a:xfrm>
          <a:prstGeom prst="rect">
            <a:avLst/>
          </a:prstGeom>
          <a:noFill/>
        </p:spPr>
        <p:txBody>
          <a:bodyPr wrap="square" rtlCol="0">
            <a:spAutoFit/>
          </a:bodyPr>
          <a:lstStyle/>
          <a:p>
            <a:r>
              <a:rPr lang="en-GB" sz="2400" dirty="0" smtClean="0">
                <a:latin typeface="+mn-lt"/>
              </a:rPr>
              <a:t>Tina Maze is the most successful female ski racer in Slovenian history with a career that culminated with two gold medals at the 2014 Winter Olympics. In Slovenia, she was awarded the title of the best female athlete of the year for 2005, 2010, 2011 and 2013, and her four Olympic medals tie her with rower </a:t>
            </a:r>
            <a:r>
              <a:rPr lang="en-GB" sz="2400" dirty="0" err="1" smtClean="0">
                <a:latin typeface="+mn-lt"/>
              </a:rPr>
              <a:t>Iztok</a:t>
            </a:r>
            <a:r>
              <a:rPr lang="en-GB" sz="2400" dirty="0" smtClean="0">
                <a:latin typeface="+mn-lt"/>
              </a:rPr>
              <a:t> </a:t>
            </a:r>
            <a:r>
              <a:rPr lang="en-GB" sz="2400" dirty="0" err="1" smtClean="0">
                <a:latin typeface="+mn-lt"/>
              </a:rPr>
              <a:t>Čop</a:t>
            </a:r>
            <a:r>
              <a:rPr lang="en-GB" sz="2400" dirty="0" smtClean="0">
                <a:latin typeface="+mn-lt"/>
              </a:rPr>
              <a:t> as the most successful athlete representing Slovenia at the Olympics.</a:t>
            </a:r>
            <a:endParaRPr lang="sl-SI" sz="2400" dirty="0">
              <a:latin typeface="+mn-lt"/>
            </a:endParaRPr>
          </a:p>
        </p:txBody>
      </p:sp>
      <p:sp>
        <p:nvSpPr>
          <p:cNvPr id="7" name="Pravokotnik 6"/>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5" name="Ograda vsebine 4" descr="maze3.jpg"/>
          <p:cNvPicPr>
            <a:picLocks noGrp="1" noChangeAspect="1"/>
          </p:cNvPicPr>
          <p:nvPr>
            <p:ph idx="1"/>
          </p:nvPr>
        </p:nvPicPr>
        <p:blipFill>
          <a:blip r:embed="rId2" cstate="print"/>
          <a:stretch>
            <a:fillRect/>
          </a:stretch>
        </p:blipFill>
        <p:spPr>
          <a:xfrm>
            <a:off x="-1" y="0"/>
            <a:ext cx="9131019" cy="5517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oljeZBesedilom 5"/>
          <p:cNvSpPr txBox="1"/>
          <p:nvPr/>
        </p:nvSpPr>
        <p:spPr>
          <a:xfrm>
            <a:off x="179512" y="4509120"/>
            <a:ext cx="6552728" cy="1015663"/>
          </a:xfrm>
          <a:prstGeom prst="rect">
            <a:avLst/>
          </a:prstGeom>
          <a:noFill/>
        </p:spPr>
        <p:txBody>
          <a:bodyPr wrap="square" rtlCol="0">
            <a:spAutoFit/>
          </a:bodyPr>
          <a:lstStyle/>
          <a:p>
            <a:r>
              <a:rPr lang="en-GB" sz="2000" dirty="0" smtClean="0">
                <a:latin typeface="+mn-lt"/>
              </a:rPr>
              <a:t>She has also won 3 titles (1 overall, 1 giant slalom, 1 super-G) in World Cup. She has also broken many world records, all in season 2012/13.</a:t>
            </a:r>
            <a:endParaRPr lang="sl-SI" sz="2000" dirty="0">
              <a:latin typeface="+mn-lt"/>
            </a:endParaRPr>
          </a:p>
        </p:txBody>
      </p:sp>
      <p:sp>
        <p:nvSpPr>
          <p:cNvPr id="7" name="PoljeZBesedilom 6"/>
          <p:cNvSpPr txBox="1"/>
          <p:nvPr/>
        </p:nvSpPr>
        <p:spPr>
          <a:xfrm>
            <a:off x="179512" y="476672"/>
            <a:ext cx="2088232" cy="3447098"/>
          </a:xfrm>
          <a:prstGeom prst="rect">
            <a:avLst/>
          </a:prstGeom>
          <a:noFill/>
        </p:spPr>
        <p:txBody>
          <a:bodyPr wrap="square" rtlCol="0">
            <a:spAutoFit/>
          </a:bodyPr>
          <a:lstStyle/>
          <a:p>
            <a:r>
              <a:rPr lang="en-GB" sz="2000" dirty="0" smtClean="0">
                <a:latin typeface="+mn-lt"/>
              </a:rPr>
              <a:t>She has 23 wins all together. 13 in giant slalom, 3 in downhill, 1 in super-G, 3 in slalom, 3 in super combination and she stood on the winner's podium 68 times. </a:t>
            </a:r>
            <a:endParaRPr lang="sl-SI" sz="2000" dirty="0" smtClean="0">
              <a:latin typeface="+mn-lt"/>
            </a:endParaRPr>
          </a:p>
          <a:p>
            <a:endParaRPr lang="sl-SI" dirty="0"/>
          </a:p>
        </p:txBody>
      </p:sp>
      <p:sp>
        <p:nvSpPr>
          <p:cNvPr id="8" name="Pravokotnik 7"/>
          <p:cNvSpPr/>
          <p:nvPr/>
        </p:nvSpPr>
        <p:spPr>
          <a:xfrm>
            <a:off x="1907704" y="0"/>
            <a:ext cx="348076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sz="5400" b="1" dirty="0" smtClean="0">
                <a:ln w="11430"/>
                <a:solidFill>
                  <a:srgbClr val="FFC000"/>
                </a:solidFill>
                <a:effectLst>
                  <a:outerShdw blurRad="80000" dist="40000" dir="5040000" algn="tl">
                    <a:srgbClr val="000000">
                      <a:alpha val="30000"/>
                    </a:srgbClr>
                  </a:outerShdw>
                </a:effectLst>
              </a:rPr>
              <a:t>Tina Maze</a:t>
            </a:r>
            <a:endParaRPr lang="sl-SI" sz="5400" b="1" cap="none" spc="0" dirty="0">
              <a:ln w="11430"/>
              <a:solidFill>
                <a:srgbClr val="FFC000"/>
              </a:solidFill>
              <a:effectLst>
                <a:outerShdw blurRad="80000" dist="40000" dir="5040000" algn="tl">
                  <a:srgbClr val="000000">
                    <a:alpha val="30000"/>
                  </a:srgbClr>
                </a:outerShdw>
              </a:effectLst>
            </a:endParaRPr>
          </a:p>
        </p:txBody>
      </p:sp>
      <p:sp>
        <p:nvSpPr>
          <p:cNvPr id="9" name="Pravokotnik 8"/>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5" name="Ograda vsebine 4" descr="maze4.jpg"/>
          <p:cNvPicPr>
            <a:picLocks noGrp="1" noChangeAspect="1"/>
          </p:cNvPicPr>
          <p:nvPr>
            <p:ph idx="1"/>
          </p:nvPr>
        </p:nvPicPr>
        <p:blipFill>
          <a:blip r:embed="rId3" cstate="print"/>
          <a:stretch>
            <a:fillRect/>
          </a:stretch>
        </p:blipFill>
        <p:spPr>
          <a:xfrm>
            <a:off x="2411760" y="0"/>
            <a:ext cx="4341628" cy="400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oljeZBesedilom 5"/>
          <p:cNvSpPr txBox="1"/>
          <p:nvPr/>
        </p:nvSpPr>
        <p:spPr>
          <a:xfrm>
            <a:off x="179512" y="1772816"/>
            <a:ext cx="2232248" cy="3416320"/>
          </a:xfrm>
          <a:prstGeom prst="rect">
            <a:avLst/>
          </a:prstGeom>
          <a:noFill/>
        </p:spPr>
        <p:txBody>
          <a:bodyPr wrap="square" rtlCol="0">
            <a:spAutoFit/>
          </a:bodyPr>
          <a:lstStyle/>
          <a:p>
            <a:r>
              <a:rPr lang="en-GB" sz="2400" dirty="0" smtClean="0">
                <a:latin typeface="+mn-lt"/>
              </a:rPr>
              <a:t>She got amazing 2414 points in female category</a:t>
            </a:r>
            <a:r>
              <a:rPr lang="sl-SI" sz="2400" dirty="0" smtClean="0">
                <a:latin typeface="+mn-lt"/>
              </a:rPr>
              <a:t> </a:t>
            </a:r>
            <a:r>
              <a:rPr lang="en-GB" sz="2400" dirty="0" smtClean="0">
                <a:latin typeface="+mn-lt"/>
              </a:rPr>
              <a:t>and in grand total</a:t>
            </a:r>
            <a:r>
              <a:rPr lang="sl-SI" sz="2400" dirty="0" smtClean="0">
                <a:latin typeface="+mn-lt"/>
              </a:rPr>
              <a:t>. </a:t>
            </a:r>
            <a:r>
              <a:rPr lang="en-GB" sz="2400" dirty="0" smtClean="0">
                <a:latin typeface="+mn-lt"/>
              </a:rPr>
              <a:t>She won in all discipline</a:t>
            </a:r>
            <a:r>
              <a:rPr lang="sl-SI" sz="2400" dirty="0" smtClean="0">
                <a:latin typeface="+mn-lt"/>
              </a:rPr>
              <a:t>s</a:t>
            </a:r>
            <a:r>
              <a:rPr lang="en-GB" sz="2400" dirty="0" smtClean="0">
                <a:latin typeface="+mn-lt"/>
              </a:rPr>
              <a:t> in on</a:t>
            </a:r>
            <a:r>
              <a:rPr lang="sl-SI" sz="2400" dirty="0" smtClean="0">
                <a:latin typeface="+mn-lt"/>
              </a:rPr>
              <a:t>e</a:t>
            </a:r>
            <a:r>
              <a:rPr lang="en-GB" sz="2400" dirty="0" smtClean="0">
                <a:latin typeface="+mn-lt"/>
              </a:rPr>
              <a:t> season</a:t>
            </a:r>
            <a:r>
              <a:rPr lang="sl-SI" sz="2400" dirty="0" smtClean="0">
                <a:latin typeface="+mn-lt"/>
              </a:rPr>
              <a:t>.</a:t>
            </a:r>
            <a:r>
              <a:rPr lang="en-GB" sz="2400" dirty="0" smtClean="0">
                <a:latin typeface="+mn-lt"/>
              </a:rPr>
              <a:t> She won four Olympic medals. </a:t>
            </a:r>
            <a:endParaRPr lang="en-GB" sz="2400" dirty="0">
              <a:latin typeface="+mn-lt"/>
            </a:endParaRPr>
          </a:p>
        </p:txBody>
      </p:sp>
      <p:sp>
        <p:nvSpPr>
          <p:cNvPr id="7" name="PoljeZBesedilom 6"/>
          <p:cNvSpPr txBox="1"/>
          <p:nvPr/>
        </p:nvSpPr>
        <p:spPr>
          <a:xfrm>
            <a:off x="6732240" y="0"/>
            <a:ext cx="2411760" cy="5262979"/>
          </a:xfrm>
          <a:prstGeom prst="rect">
            <a:avLst/>
          </a:prstGeom>
          <a:noFill/>
        </p:spPr>
        <p:txBody>
          <a:bodyPr wrap="square" rtlCol="0">
            <a:spAutoFit/>
          </a:bodyPr>
          <a:lstStyle/>
          <a:p>
            <a:r>
              <a:rPr lang="en-GB" sz="2400" dirty="0" smtClean="0">
                <a:latin typeface="+mn-lt"/>
              </a:rPr>
              <a:t>Two silver medals (giant slalom and super </a:t>
            </a:r>
            <a:r>
              <a:rPr lang="sl-SI" sz="2400" dirty="0" smtClean="0">
                <a:latin typeface="+mn-lt"/>
              </a:rPr>
              <a:t>-G</a:t>
            </a:r>
            <a:r>
              <a:rPr lang="en-GB" sz="2400" dirty="0" smtClean="0">
                <a:latin typeface="+mn-lt"/>
              </a:rPr>
              <a:t>) in Vancouver </a:t>
            </a:r>
            <a:r>
              <a:rPr lang="sl-SI" sz="2400" dirty="0" smtClean="0">
                <a:latin typeface="+mn-lt"/>
              </a:rPr>
              <a:t>in </a:t>
            </a:r>
            <a:r>
              <a:rPr lang="en-GB" sz="2400" dirty="0" smtClean="0">
                <a:latin typeface="+mn-lt"/>
              </a:rPr>
              <a:t>2010 and two gold medals (downhill and giant slalom) in Sochi </a:t>
            </a:r>
            <a:r>
              <a:rPr lang="sl-SI" sz="2400" dirty="0" smtClean="0">
                <a:latin typeface="+mn-lt"/>
              </a:rPr>
              <a:t> in </a:t>
            </a:r>
            <a:r>
              <a:rPr lang="en-GB" sz="2400" dirty="0" smtClean="0">
                <a:latin typeface="+mn-lt"/>
              </a:rPr>
              <a:t>2014.</a:t>
            </a:r>
            <a:endParaRPr lang="sl-SI" sz="2400" dirty="0" smtClean="0">
              <a:latin typeface="+mn-lt"/>
            </a:endParaRPr>
          </a:p>
          <a:p>
            <a:r>
              <a:rPr lang="en-GB" sz="2400" dirty="0" smtClean="0">
                <a:latin typeface="+mn-lt"/>
              </a:rPr>
              <a:t>She also won 6 medals (2 gold and 4 silver) </a:t>
            </a:r>
            <a:r>
              <a:rPr lang="sl-SI" sz="2400" dirty="0" smtClean="0">
                <a:latin typeface="+mn-lt"/>
              </a:rPr>
              <a:t>i</a:t>
            </a:r>
            <a:r>
              <a:rPr lang="en-GB" sz="2400" dirty="0" smtClean="0">
                <a:latin typeface="+mn-lt"/>
              </a:rPr>
              <a:t>n </a:t>
            </a:r>
            <a:r>
              <a:rPr lang="sl-SI" sz="2400" dirty="0" err="1" smtClean="0">
                <a:latin typeface="+mn-lt"/>
              </a:rPr>
              <a:t>the</a:t>
            </a:r>
            <a:r>
              <a:rPr lang="sl-SI" sz="2400" dirty="0" smtClean="0">
                <a:latin typeface="+mn-lt"/>
              </a:rPr>
              <a:t> </a:t>
            </a:r>
            <a:r>
              <a:rPr lang="en-GB" sz="2400" dirty="0" smtClean="0">
                <a:latin typeface="+mn-lt"/>
              </a:rPr>
              <a:t>World Championships.</a:t>
            </a:r>
            <a:endParaRPr lang="sl-SI" sz="2400" dirty="0">
              <a:latin typeface="+mn-lt"/>
            </a:endParaRPr>
          </a:p>
        </p:txBody>
      </p:sp>
      <p:sp>
        <p:nvSpPr>
          <p:cNvPr id="8" name="Pravokotnik 7"/>
          <p:cNvSpPr/>
          <p:nvPr/>
        </p:nvSpPr>
        <p:spPr>
          <a:xfrm>
            <a:off x="2843808" y="4581128"/>
            <a:ext cx="348076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sz="5400" b="1" dirty="0" smtClean="0">
                <a:ln w="11430"/>
                <a:solidFill>
                  <a:srgbClr val="FFC000"/>
                </a:solidFill>
                <a:effectLst>
                  <a:outerShdw blurRad="80000" dist="40000" dir="5040000" algn="tl">
                    <a:srgbClr val="000000">
                      <a:alpha val="30000"/>
                    </a:srgbClr>
                  </a:outerShdw>
                </a:effectLst>
              </a:rPr>
              <a:t>Tina Maze</a:t>
            </a:r>
            <a:endParaRPr lang="sl-SI" sz="5400" b="1" cap="none" spc="0" dirty="0">
              <a:ln w="11430"/>
              <a:solidFill>
                <a:srgbClr val="FFC000"/>
              </a:solidFill>
              <a:effectLst>
                <a:outerShdw blurRad="80000" dist="40000" dir="5040000" algn="tl">
                  <a:srgbClr val="000000">
                    <a:alpha val="30000"/>
                  </a:srgbClr>
                </a:outerShdw>
              </a:effectLst>
            </a:endParaRPr>
          </a:p>
        </p:txBody>
      </p:sp>
      <p:pic>
        <p:nvPicPr>
          <p:cNvPr id="9" name="Tina Maze - the BEST SEASON of the alpine skier in HISTORY (all 2012-13 races).mp4">
            <a:hlinkClick r:id="" action="ppaction://media"/>
          </p:cNvPr>
          <p:cNvPicPr>
            <a:picLocks noRot="1" noChangeAspect="1"/>
          </p:cNvPicPr>
          <p:nvPr>
            <a:videoFile r:link="rId1"/>
          </p:nvPr>
        </p:nvPicPr>
        <p:blipFill>
          <a:blip r:embed="rId4" cstate="print"/>
          <a:stretch>
            <a:fillRect/>
          </a:stretch>
        </p:blipFill>
        <p:spPr>
          <a:xfrm>
            <a:off x="0" y="0"/>
            <a:ext cx="2339752" cy="1754814"/>
          </a:xfrm>
          <a:prstGeom prst="rect">
            <a:avLst/>
          </a:prstGeom>
        </p:spPr>
      </p:pic>
      <p:sp>
        <p:nvSpPr>
          <p:cNvPr id="10" name="Pravokotnik 9"/>
          <p:cNvSpPr/>
          <p:nvPr/>
        </p:nvSpPr>
        <p:spPr>
          <a:xfrm>
            <a:off x="241176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pic>
        <p:nvPicPr>
          <p:cNvPr id="5" name="Ograda vsebine 4" descr="maze1.jpg"/>
          <p:cNvPicPr>
            <a:picLocks noGrp="1" noChangeAspect="1"/>
          </p:cNvPicPr>
          <p:nvPr>
            <p:ph idx="1"/>
          </p:nvPr>
        </p:nvPicPr>
        <p:blipFill>
          <a:blip r:embed="rId3" cstate="print"/>
          <a:stretch>
            <a:fillRect/>
          </a:stretch>
        </p:blipFill>
        <p:spPr>
          <a:xfrm>
            <a:off x="0" y="0"/>
            <a:ext cx="4083918" cy="5445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grada noge 3"/>
          <p:cNvSpPr>
            <a:spLocks noGrp="1"/>
          </p:cNvSpPr>
          <p:nvPr>
            <p:ph type="ftr" sz="quarter" idx="10"/>
          </p:nvPr>
        </p:nvSpPr>
        <p:spPr/>
        <p:txBody>
          <a:bodyPr/>
          <a:lstStyle/>
          <a:p>
            <a:pPr>
              <a:defRPr/>
            </a:pPr>
            <a:r>
              <a:rPr lang="en-US" dirty="0" err="1" smtClean="0"/>
              <a:t>GRM</a:t>
            </a:r>
            <a:r>
              <a:rPr lang="en-US" dirty="0" smtClean="0"/>
              <a:t> PRIMARY SCHOOL, NOVO </a:t>
            </a:r>
            <a:r>
              <a:rPr lang="en-US" dirty="0" err="1" smtClean="0"/>
              <a:t>MESTO</a:t>
            </a:r>
            <a:endParaRPr lang="sl-SI" dirty="0"/>
          </a:p>
        </p:txBody>
      </p:sp>
      <p:sp>
        <p:nvSpPr>
          <p:cNvPr id="7" name="PoljeZBesedilom 6"/>
          <p:cNvSpPr txBox="1"/>
          <p:nvPr/>
        </p:nvSpPr>
        <p:spPr>
          <a:xfrm>
            <a:off x="4139952" y="1412776"/>
            <a:ext cx="5004048" cy="4093428"/>
          </a:xfrm>
          <a:prstGeom prst="rect">
            <a:avLst/>
          </a:prstGeom>
          <a:noFill/>
        </p:spPr>
        <p:txBody>
          <a:bodyPr wrap="square" rtlCol="0">
            <a:spAutoFit/>
          </a:bodyPr>
          <a:lstStyle/>
          <a:p>
            <a:r>
              <a:rPr lang="en-GB" sz="2000" dirty="0" smtClean="0">
                <a:latin typeface="+mn-lt"/>
              </a:rPr>
              <a:t>During preparations for the 2013 season she recorded her first song "My Way Is My Decision". The news of Tina Maze becoming a rock star was celebrity news in </a:t>
            </a:r>
            <a:r>
              <a:rPr lang="sl-SI" sz="2000" dirty="0" err="1" smtClean="0">
                <a:latin typeface="+mn-lt"/>
              </a:rPr>
              <a:t>Slovenia</a:t>
            </a:r>
            <a:r>
              <a:rPr lang="sl-SI" sz="2000" dirty="0" smtClean="0">
                <a:latin typeface="+mn-lt"/>
              </a:rPr>
              <a:t> </a:t>
            </a:r>
            <a:r>
              <a:rPr lang="en-GB" sz="2000" dirty="0" smtClean="0">
                <a:latin typeface="+mn-lt"/>
              </a:rPr>
              <a:t>and she received some attention in the foreign media, too.</a:t>
            </a:r>
            <a:endParaRPr lang="sl-SI" sz="2000" dirty="0" smtClean="0">
              <a:latin typeface="+mn-lt"/>
            </a:endParaRPr>
          </a:p>
          <a:p>
            <a:r>
              <a:rPr lang="en-GB" sz="2000" dirty="0" smtClean="0">
                <a:latin typeface="+mn-lt"/>
              </a:rPr>
              <a:t>It was released on 26 October, the day before the first race in </a:t>
            </a:r>
            <a:r>
              <a:rPr lang="en-GB" sz="2000" dirty="0" err="1" smtClean="0">
                <a:latin typeface="+mn-lt"/>
              </a:rPr>
              <a:t>Sölden</a:t>
            </a:r>
            <a:r>
              <a:rPr lang="en-GB" sz="2000" dirty="0" smtClean="0">
                <a:latin typeface="+mn-lt"/>
              </a:rPr>
              <a:t>. The music video has become the most viewed new video on YouTube by a </a:t>
            </a:r>
            <a:r>
              <a:rPr lang="en-GB" sz="2000" smtClean="0">
                <a:latin typeface="+mn-lt"/>
              </a:rPr>
              <a:t>Slovenian music </a:t>
            </a:r>
            <a:r>
              <a:rPr lang="en-GB" sz="2000" dirty="0" smtClean="0">
                <a:latin typeface="+mn-lt"/>
              </a:rPr>
              <a:t>artist as it reached over 400,000 views in less than 3 days, which is Slovenia's fastest growing video in the music business.</a:t>
            </a:r>
            <a:endParaRPr lang="sl-SI" sz="2000" dirty="0">
              <a:latin typeface="+mn-lt"/>
            </a:endParaRPr>
          </a:p>
        </p:txBody>
      </p:sp>
      <p:sp>
        <p:nvSpPr>
          <p:cNvPr id="8" name="Pravokotnik 7"/>
          <p:cNvSpPr/>
          <p:nvPr/>
        </p:nvSpPr>
        <p:spPr>
          <a:xfrm>
            <a:off x="4355976" y="476672"/>
            <a:ext cx="348076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sz="5400" b="1" dirty="0" smtClean="0">
                <a:ln w="11430"/>
                <a:solidFill>
                  <a:srgbClr val="FFC000"/>
                </a:solidFill>
                <a:effectLst>
                  <a:outerShdw blurRad="80000" dist="40000" dir="5040000" algn="tl">
                    <a:srgbClr val="000000">
                      <a:alpha val="30000"/>
                    </a:srgbClr>
                  </a:outerShdw>
                </a:effectLst>
              </a:rPr>
              <a:t>Tina Maze</a:t>
            </a:r>
            <a:endParaRPr lang="sl-SI" sz="5400" b="1" cap="none" spc="0" dirty="0">
              <a:ln w="11430"/>
              <a:solidFill>
                <a:srgbClr val="FFC000"/>
              </a:solidFill>
              <a:effectLst>
                <a:outerShdw blurRad="80000" dist="40000" dir="5040000" algn="tl">
                  <a:srgbClr val="000000">
                    <a:alpha val="30000"/>
                  </a:srgbClr>
                </a:outerShdw>
              </a:effectLst>
            </a:endParaRPr>
          </a:p>
        </p:txBody>
      </p:sp>
      <p:graphicFrame>
        <p:nvGraphicFramePr>
          <p:cNvPr id="1026" name="Object 2"/>
          <p:cNvGraphicFramePr>
            <a:graphicFrameLocks noChangeAspect="1"/>
          </p:cNvGraphicFramePr>
          <p:nvPr/>
        </p:nvGraphicFramePr>
        <p:xfrm>
          <a:off x="4552702" y="5445224"/>
          <a:ext cx="4591298" cy="432048"/>
        </p:xfrm>
        <a:graphic>
          <a:graphicData uri="http://schemas.openxmlformats.org/presentationml/2006/ole">
            <p:oleObj spid="_x0000_s1026" name="Lupinski predmet paketirnika" showAsIcon="1" r:id="rId4" imgW="8730720" imgH="686880" progId="Package">
              <p:embed/>
            </p:oleObj>
          </a:graphicData>
        </a:graphic>
      </p:graphicFrame>
      <p:sp>
        <p:nvSpPr>
          <p:cNvPr id="9" name="Pravokotnik 8"/>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6000" b="1" dirty="0" smtClean="0">
                <a:solidFill>
                  <a:srgbClr val="FFC000"/>
                </a:solidFill>
                <a:effectLst>
                  <a:outerShdw blurRad="38100" dist="38100" dir="2700000" algn="tl">
                    <a:srgbClr val="000000">
                      <a:alpha val="43137"/>
                    </a:srgbClr>
                  </a:outerShdw>
                </a:effectLst>
              </a:rPr>
              <a:t>SARA ISAKOVIĆ</a:t>
            </a:r>
            <a:endParaRPr lang="sl-SI" sz="6000" b="1" dirty="0">
              <a:solidFill>
                <a:srgbClr val="FFC000"/>
              </a:solidFill>
              <a:effectLst>
                <a:outerShdw blurRad="38100" dist="38100" dir="2700000" algn="tl">
                  <a:srgbClr val="000000">
                    <a:alpha val="43137"/>
                  </a:srgbClr>
                </a:outerShdw>
              </a:effectLst>
            </a:endParaRPr>
          </a:p>
        </p:txBody>
      </p:sp>
      <p:sp>
        <p:nvSpPr>
          <p:cNvPr id="4" name="Ograda noge 3"/>
          <p:cNvSpPr>
            <a:spLocks noGrp="1"/>
          </p:cNvSpPr>
          <p:nvPr>
            <p:ph type="ftr" sz="quarter" idx="10"/>
          </p:nvPr>
        </p:nvSpPr>
        <p:spPr/>
        <p:txBody>
          <a:bodyPr/>
          <a:lstStyle/>
          <a:p>
            <a:pPr>
              <a:defRPr/>
            </a:pPr>
            <a:r>
              <a:rPr lang="en-US" smtClean="0"/>
              <a:t>GRM PRIMARY SCHOOL, NOVO MESTO</a:t>
            </a:r>
            <a:endParaRPr lang="sl-SI"/>
          </a:p>
        </p:txBody>
      </p:sp>
      <p:pic>
        <p:nvPicPr>
          <p:cNvPr id="5" name="Picture 5" descr="prenos"/>
          <p:cNvPicPr>
            <a:picLocks noGrp="1" noChangeAspect="1" noChangeArrowheads="1"/>
          </p:cNvPicPr>
          <p:nvPr>
            <p:ph idx="1"/>
          </p:nvPr>
        </p:nvPicPr>
        <p:blipFill>
          <a:blip r:embed="rId2" cstate="print"/>
          <a:srcRect/>
          <a:stretch>
            <a:fillRect/>
          </a:stretch>
        </p:blipFill>
        <p:spPr bwMode="auto">
          <a:xfrm>
            <a:off x="4563105" y="1484784"/>
            <a:ext cx="4580895" cy="3356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PoljeZBesedilom 5"/>
          <p:cNvSpPr txBox="1"/>
          <p:nvPr/>
        </p:nvSpPr>
        <p:spPr>
          <a:xfrm>
            <a:off x="395536" y="1772816"/>
            <a:ext cx="3960440" cy="3416320"/>
          </a:xfrm>
          <a:prstGeom prst="rect">
            <a:avLst/>
          </a:prstGeom>
          <a:noFill/>
        </p:spPr>
        <p:txBody>
          <a:bodyPr wrap="square" rtlCol="0">
            <a:spAutoFit/>
          </a:bodyPr>
          <a:lstStyle/>
          <a:p>
            <a:r>
              <a:rPr lang="en-GB" sz="2400" dirty="0" smtClean="0">
                <a:latin typeface="+mn-lt"/>
              </a:rPr>
              <a:t>Sara was born on 9 June  in </a:t>
            </a:r>
            <a:r>
              <a:rPr lang="en-GB" sz="2400" dirty="0" err="1" smtClean="0">
                <a:latin typeface="+mn-lt"/>
              </a:rPr>
              <a:t>Kranj</a:t>
            </a:r>
            <a:r>
              <a:rPr lang="en-GB" sz="2400" dirty="0" smtClean="0">
                <a:latin typeface="+mn-lt"/>
              </a:rPr>
              <a:t>, Slovenia.</a:t>
            </a:r>
          </a:p>
          <a:p>
            <a:r>
              <a:rPr lang="en-GB" sz="2400" dirty="0" smtClean="0">
                <a:latin typeface="+mn-lt"/>
              </a:rPr>
              <a:t>Growing up she attended international schools, because she wanted to pursue studies in the US where she could combine both athletics and academics at a world class level.</a:t>
            </a:r>
            <a:endParaRPr lang="en-GB" sz="2400" dirty="0">
              <a:latin typeface="+mn-lt"/>
            </a:endParaRPr>
          </a:p>
        </p:txBody>
      </p:sp>
      <p:sp>
        <p:nvSpPr>
          <p:cNvPr id="7" name="Pravokotnik 6"/>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6000" b="1" dirty="0" smtClean="0">
                <a:solidFill>
                  <a:srgbClr val="FFC000"/>
                </a:solidFill>
                <a:effectLst>
                  <a:outerShdw blurRad="38100" dist="38100" dir="2700000" algn="tl">
                    <a:srgbClr val="000000">
                      <a:alpha val="43137"/>
                    </a:srgbClr>
                  </a:outerShdw>
                </a:effectLst>
              </a:rPr>
              <a:t>SARA ISAKOVIĆ</a:t>
            </a:r>
            <a:endParaRPr lang="sl-SI" sz="6000" dirty="0"/>
          </a:p>
        </p:txBody>
      </p:sp>
      <p:sp>
        <p:nvSpPr>
          <p:cNvPr id="4" name="Ograda noge 3"/>
          <p:cNvSpPr>
            <a:spLocks noGrp="1"/>
          </p:cNvSpPr>
          <p:nvPr>
            <p:ph type="ftr" sz="quarter" idx="10"/>
          </p:nvPr>
        </p:nvSpPr>
        <p:spPr/>
        <p:txBody>
          <a:bodyPr/>
          <a:lstStyle/>
          <a:p>
            <a:pPr>
              <a:defRPr/>
            </a:pPr>
            <a:r>
              <a:rPr lang="en-US" dirty="0" err="1" smtClean="0"/>
              <a:t>GRM</a:t>
            </a:r>
            <a:r>
              <a:rPr lang="en-US" dirty="0" smtClean="0"/>
              <a:t> PRIMARY SCHOOL, NOVO </a:t>
            </a:r>
            <a:r>
              <a:rPr lang="en-US" dirty="0" err="1" smtClean="0"/>
              <a:t>MESTO</a:t>
            </a:r>
            <a:endParaRPr lang="sl-SI" dirty="0"/>
          </a:p>
        </p:txBody>
      </p:sp>
      <p:sp>
        <p:nvSpPr>
          <p:cNvPr id="5" name="PoljeZBesedilom 4"/>
          <p:cNvSpPr txBox="1"/>
          <p:nvPr/>
        </p:nvSpPr>
        <p:spPr>
          <a:xfrm>
            <a:off x="0" y="1484784"/>
            <a:ext cx="4608512" cy="4154984"/>
          </a:xfrm>
          <a:prstGeom prst="rect">
            <a:avLst/>
          </a:prstGeom>
          <a:noFill/>
        </p:spPr>
        <p:txBody>
          <a:bodyPr wrap="square" rtlCol="0">
            <a:spAutoFit/>
          </a:bodyPr>
          <a:lstStyle/>
          <a:p>
            <a:r>
              <a:rPr lang="en-GB" sz="2400" dirty="0" smtClean="0">
                <a:latin typeface="+mn-lt"/>
              </a:rPr>
              <a:t>She competed for Slovenia at the 2004 Summer Olympics in Athens, the 2008 Summer Olympics in Beijing, and the 2012 London Olympics</a:t>
            </a:r>
            <a:r>
              <a:rPr lang="sl-SI" sz="2400" dirty="0" smtClean="0">
                <a:latin typeface="+mn-lt"/>
              </a:rPr>
              <a:t>.</a:t>
            </a:r>
            <a:r>
              <a:rPr lang="en-GB" sz="2400" dirty="0" smtClean="0">
                <a:latin typeface="+mn-lt"/>
              </a:rPr>
              <a:t> </a:t>
            </a:r>
          </a:p>
          <a:p>
            <a:r>
              <a:rPr lang="en-GB" sz="2400" dirty="0" smtClean="0">
                <a:latin typeface="+mn-lt"/>
              </a:rPr>
              <a:t>In 2008 Beijing Olympics, at the </a:t>
            </a:r>
            <a:endParaRPr lang="sl-SI" sz="2400" dirty="0" smtClean="0">
              <a:latin typeface="+mn-lt"/>
            </a:endParaRPr>
          </a:p>
          <a:p>
            <a:r>
              <a:rPr lang="en-GB" sz="2400" dirty="0" smtClean="0">
                <a:latin typeface="+mn-lt"/>
              </a:rPr>
              <a:t>age of 20, she </a:t>
            </a:r>
            <a:r>
              <a:rPr lang="sl-SI" sz="2400" dirty="0" err="1" smtClean="0">
                <a:latin typeface="+mn-lt"/>
              </a:rPr>
              <a:t>came</a:t>
            </a:r>
            <a:r>
              <a:rPr lang="en-GB" sz="2400" dirty="0" smtClean="0">
                <a:latin typeface="+mn-lt"/>
              </a:rPr>
              <a:t> 2nd in the </a:t>
            </a:r>
            <a:endParaRPr lang="sl-SI" sz="2400" dirty="0" smtClean="0">
              <a:latin typeface="+mn-lt"/>
            </a:endParaRPr>
          </a:p>
          <a:p>
            <a:r>
              <a:rPr lang="en-GB" sz="2400" dirty="0" smtClean="0">
                <a:latin typeface="+mn-lt"/>
              </a:rPr>
              <a:t>200 freestyle with the time of 1.54.97, being the second woman ever (behind Federica </a:t>
            </a:r>
            <a:r>
              <a:rPr lang="en-GB" sz="2400" dirty="0" err="1" smtClean="0">
                <a:latin typeface="+mn-lt"/>
              </a:rPr>
              <a:t>Pellegrini</a:t>
            </a:r>
            <a:r>
              <a:rPr lang="en-GB" sz="2400" dirty="0" smtClean="0">
                <a:latin typeface="+mn-lt"/>
              </a:rPr>
              <a:t>) </a:t>
            </a:r>
            <a:endParaRPr lang="sl-SI" sz="2400" dirty="0" smtClean="0">
              <a:latin typeface="+mn-lt"/>
            </a:endParaRPr>
          </a:p>
          <a:p>
            <a:r>
              <a:rPr lang="en-GB" sz="2400" dirty="0" smtClean="0">
                <a:latin typeface="+mn-lt"/>
              </a:rPr>
              <a:t>to brake the 1 min 55 sec mark</a:t>
            </a:r>
            <a:r>
              <a:rPr lang="sl-SI" sz="2400" dirty="0" smtClean="0">
                <a:latin typeface="+mn-lt"/>
              </a:rPr>
              <a:t>.</a:t>
            </a:r>
            <a:endParaRPr lang="en-GB" sz="2400" dirty="0">
              <a:latin typeface="+mn-lt"/>
            </a:endParaRPr>
          </a:p>
        </p:txBody>
      </p:sp>
      <p:pic>
        <p:nvPicPr>
          <p:cNvPr id="6" name="Picture 6" descr="prenos (1)"/>
          <p:cNvPicPr>
            <a:picLocks noGrp="1" noChangeAspect="1" noChangeArrowheads="1"/>
          </p:cNvPicPr>
          <p:nvPr>
            <p:ph idx="1"/>
          </p:nvPr>
        </p:nvPicPr>
        <p:blipFill>
          <a:blip r:embed="rId2" cstate="print"/>
          <a:srcRect/>
          <a:stretch>
            <a:fillRect/>
          </a:stretch>
        </p:blipFill>
        <p:spPr bwMode="auto">
          <a:xfrm>
            <a:off x="4305062" y="1412776"/>
            <a:ext cx="4838938" cy="4032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Pravokotnik 6"/>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6000" b="1" dirty="0" smtClean="0">
                <a:solidFill>
                  <a:srgbClr val="FFC000"/>
                </a:solidFill>
                <a:effectLst>
                  <a:outerShdw blurRad="38100" dist="38100" dir="2700000" algn="tl">
                    <a:srgbClr val="000000">
                      <a:alpha val="43137"/>
                    </a:srgbClr>
                  </a:outerShdw>
                </a:effectLst>
              </a:rPr>
              <a:t>SARA ISAKOVIĆ</a:t>
            </a:r>
            <a:endParaRPr lang="sl-SI" sz="6000" dirty="0"/>
          </a:p>
        </p:txBody>
      </p:sp>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5" name="PoljeZBesedilom 4"/>
          <p:cNvSpPr txBox="1"/>
          <p:nvPr/>
        </p:nvSpPr>
        <p:spPr>
          <a:xfrm>
            <a:off x="395536" y="1484784"/>
            <a:ext cx="8424936" cy="1077218"/>
          </a:xfrm>
          <a:prstGeom prst="rect">
            <a:avLst/>
          </a:prstGeom>
          <a:noFill/>
        </p:spPr>
        <p:txBody>
          <a:bodyPr wrap="square" rtlCol="0">
            <a:spAutoFit/>
          </a:bodyPr>
          <a:lstStyle/>
          <a:p>
            <a:pPr algn="ctr"/>
            <a:r>
              <a:rPr lang="en-GB" sz="3200" dirty="0" smtClean="0">
                <a:latin typeface="+mn-lt"/>
              </a:rPr>
              <a:t>She is the only swimmer in history to win an Olympic medal in swimming for Slovenia.</a:t>
            </a:r>
            <a:endParaRPr lang="en-GB" sz="3200" dirty="0">
              <a:latin typeface="+mn-lt"/>
            </a:endParaRPr>
          </a:p>
        </p:txBody>
      </p:sp>
      <p:pic>
        <p:nvPicPr>
          <p:cNvPr id="6" name="Picture 4" descr="prenos (2)"/>
          <p:cNvPicPr>
            <a:picLocks noGrp="1" noChangeAspect="1" noChangeArrowheads="1"/>
          </p:cNvPicPr>
          <p:nvPr>
            <p:ph idx="1"/>
          </p:nvPr>
        </p:nvPicPr>
        <p:blipFill>
          <a:blip r:embed="rId2" cstate="print"/>
          <a:srcRect/>
          <a:stretch>
            <a:fillRect/>
          </a:stretch>
        </p:blipFill>
        <p:spPr bwMode="auto">
          <a:xfrm>
            <a:off x="2771800" y="2492896"/>
            <a:ext cx="3333891" cy="3035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Pravokotnik 6"/>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6000" b="1" dirty="0" smtClean="0">
                <a:solidFill>
                  <a:srgbClr val="FFC000"/>
                </a:solidFill>
                <a:effectLst>
                  <a:outerShdw blurRad="38100" dist="38100" dir="2700000" algn="tl">
                    <a:srgbClr val="000000">
                      <a:alpha val="43137"/>
                    </a:srgbClr>
                  </a:outerShdw>
                </a:effectLst>
              </a:rPr>
              <a:t>ROBERT KRANJEC</a:t>
            </a:r>
            <a:endParaRPr lang="sl-SI" sz="6000" b="1" dirty="0">
              <a:solidFill>
                <a:srgbClr val="FFC000"/>
              </a:solidFill>
              <a:effectLst>
                <a:outerShdw blurRad="38100" dist="38100" dir="2700000" algn="tl">
                  <a:srgbClr val="000000">
                    <a:alpha val="43137"/>
                  </a:srgbClr>
                </a:outerShdw>
              </a:effectLst>
            </a:endParaRPr>
          </a:p>
        </p:txBody>
      </p:sp>
      <p:pic>
        <p:nvPicPr>
          <p:cNvPr id="5" name="Ograda vsebine 4" descr="kranjec1.jpg"/>
          <p:cNvPicPr>
            <a:picLocks noGrp="1" noChangeAspect="1"/>
          </p:cNvPicPr>
          <p:nvPr>
            <p:ph idx="1"/>
          </p:nvPr>
        </p:nvPicPr>
        <p:blipFill>
          <a:blip r:embed="rId2" cstate="print"/>
          <a:stretch>
            <a:fillRect/>
          </a:stretch>
        </p:blipFill>
        <p:spPr>
          <a:xfrm>
            <a:off x="0" y="1276384"/>
            <a:ext cx="4067944" cy="4136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oljeZBesedilom 5"/>
          <p:cNvSpPr txBox="1"/>
          <p:nvPr/>
        </p:nvSpPr>
        <p:spPr>
          <a:xfrm>
            <a:off x="4067944" y="1268760"/>
            <a:ext cx="4896544" cy="3785652"/>
          </a:xfrm>
          <a:prstGeom prst="rect">
            <a:avLst/>
          </a:prstGeom>
          <a:noFill/>
        </p:spPr>
        <p:txBody>
          <a:bodyPr wrap="square" rtlCol="0">
            <a:spAutoFit/>
          </a:bodyPr>
          <a:lstStyle/>
          <a:p>
            <a:r>
              <a:rPr lang="en-GB" sz="2400" dirty="0" smtClean="0">
                <a:latin typeface="+mn-lt"/>
              </a:rPr>
              <a:t>Robert is a ski jumper who has been competing since 1998. He won a bronze medal at the 2002 Winter Olympics in Salt Lake City in the Team Large Hill event. On 25 February 2012, he won the Ski-</a:t>
            </a:r>
            <a:r>
              <a:rPr lang="en-GB" sz="2400" dirty="0" err="1" smtClean="0">
                <a:latin typeface="+mn-lt"/>
              </a:rPr>
              <a:t>Flyin</a:t>
            </a:r>
            <a:r>
              <a:rPr lang="sl-SI" sz="2400" dirty="0" smtClean="0">
                <a:latin typeface="+mn-lt"/>
              </a:rPr>
              <a:t>g</a:t>
            </a:r>
            <a:r>
              <a:rPr lang="en-GB" sz="2400" dirty="0" smtClean="0">
                <a:latin typeface="+mn-lt"/>
              </a:rPr>
              <a:t> World Championship and thus became the Slovenia's third World Champion in ski jumping and the first in ski flying. He also set a new national record.</a:t>
            </a:r>
            <a:endParaRPr lang="en-GB" sz="2400" dirty="0">
              <a:latin typeface="+mn-lt"/>
            </a:endParaRPr>
          </a:p>
        </p:txBody>
      </p:sp>
      <p:sp>
        <p:nvSpPr>
          <p:cNvPr id="7" name="Pravokotnik 6"/>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i="1" dirty="0" err="1" smtClean="0">
                <a:solidFill>
                  <a:srgbClr val="FFC000"/>
                </a:solidFill>
                <a:effectLst>
                  <a:outerShdw blurRad="38100" dist="38100" dir="2700000" algn="tl">
                    <a:srgbClr val="000000">
                      <a:alpha val="43137"/>
                    </a:srgbClr>
                  </a:outerShdw>
                </a:effectLst>
              </a:rPr>
              <a:t>WINTER</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GAMES</a:t>
            </a:r>
            <a:endParaRPr lang="sl-SI" sz="5400" dirty="0"/>
          </a:p>
        </p:txBody>
      </p:sp>
      <p:graphicFrame>
        <p:nvGraphicFramePr>
          <p:cNvPr id="5" name="Ograda vsebine 4"/>
          <p:cNvGraphicFramePr>
            <a:graphicFrameLocks noGrp="1"/>
          </p:cNvGraphicFramePr>
          <p:nvPr>
            <p:ph idx="1"/>
          </p:nvPr>
        </p:nvGraphicFramePr>
        <p:xfrm>
          <a:off x="467544" y="1628800"/>
          <a:ext cx="8258175" cy="2712720"/>
        </p:xfrm>
        <a:graphic>
          <a:graphicData uri="http://schemas.openxmlformats.org/drawingml/2006/table">
            <a:tbl>
              <a:tblPr firstRow="1" bandRow="1">
                <a:tableStyleId>{93296810-A885-4BE3-A3E7-6D5BEEA58F35}</a:tableStyleId>
              </a:tblPr>
              <a:tblGrid>
                <a:gridCol w="1584176"/>
                <a:gridCol w="2880320"/>
                <a:gridCol w="3793679"/>
              </a:tblGrid>
              <a:tr h="370840">
                <a:tc gridSpan="3">
                  <a:txBody>
                    <a:bodyPr/>
                    <a:lstStyle/>
                    <a:p>
                      <a:pPr algn="ctr"/>
                      <a:r>
                        <a:rPr lang="en-GB" sz="3600" noProof="0" dirty="0" smtClean="0">
                          <a:effectLst>
                            <a:outerShdw blurRad="38100" dist="38100" dir="2700000" algn="tl">
                              <a:srgbClr val="000000">
                                <a:alpha val="43137"/>
                              </a:srgbClr>
                            </a:outerShdw>
                          </a:effectLst>
                        </a:rPr>
                        <a:t>1994 – </a:t>
                      </a:r>
                      <a:r>
                        <a:rPr lang="sl-SI" sz="3600" noProof="0" dirty="0" err="1" smtClean="0">
                          <a:effectLst>
                            <a:outerShdw blurRad="38100" dist="38100" dir="2700000" algn="tl">
                              <a:srgbClr val="000000">
                                <a:alpha val="43137"/>
                              </a:srgbClr>
                            </a:outerShdw>
                          </a:effectLst>
                        </a:rPr>
                        <a:t>LILLEHAMMER</a:t>
                      </a:r>
                      <a:r>
                        <a:rPr lang="en-GB" sz="3600" baseline="0" noProof="0" dirty="0" smtClean="0">
                          <a:effectLst>
                            <a:outerShdw blurRad="38100" dist="38100" dir="2700000" algn="tl">
                              <a:srgbClr val="000000">
                                <a:alpha val="43137"/>
                              </a:srgbClr>
                            </a:outerShdw>
                          </a:effectLst>
                        </a:rPr>
                        <a:t>- </a:t>
                      </a:r>
                      <a:r>
                        <a:rPr lang="sl-SI" sz="3600" baseline="0" noProof="0" dirty="0" err="1" smtClean="0">
                          <a:effectLst>
                            <a:outerShdw blurRad="38100" dist="38100" dir="2700000" algn="tl">
                              <a:srgbClr val="000000">
                                <a:alpha val="43137"/>
                              </a:srgbClr>
                            </a:outerShdw>
                          </a:effectLst>
                        </a:rPr>
                        <a:t>NORWAY</a:t>
                      </a:r>
                      <a:endParaRPr lang="en-GB" sz="3600" noProof="0" dirty="0">
                        <a:effectLst>
                          <a:outerShdw blurRad="38100" dist="38100" dir="2700000" algn="tl">
                            <a:srgbClr val="000000">
                              <a:alpha val="43137"/>
                            </a:srgbClr>
                          </a:outerShdw>
                        </a:effectLst>
                      </a:endParaRPr>
                    </a:p>
                  </a:txBody>
                  <a:tcPr/>
                </a:tc>
                <a:tc hMerge="1">
                  <a:txBody>
                    <a:bodyPr/>
                    <a:lstStyle/>
                    <a:p>
                      <a:endParaRPr lang="sl-SI" dirty="0"/>
                    </a:p>
                  </a:txBody>
                  <a:tcPr/>
                </a:tc>
                <a:tc hMerge="1">
                  <a:txBody>
                    <a:bodyPr/>
                    <a:lstStyle/>
                    <a:p>
                      <a:endParaRPr lang="sl-SI" dirty="0"/>
                    </a:p>
                  </a:txBody>
                  <a:tcPr/>
                </a:tc>
              </a:tr>
              <a:tr h="370840">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PLACE</a:t>
                      </a:r>
                      <a:endParaRPr lang="en-GB" sz="28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WHO</a:t>
                      </a:r>
                      <a:endParaRPr lang="en-GB" sz="28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DISCIPLINE / EVENT</a:t>
                      </a:r>
                      <a:endParaRPr lang="en-GB" sz="2800" b="1" i="1" noProof="0" dirty="0">
                        <a:solidFill>
                          <a:srgbClr val="00B050"/>
                        </a:solidFill>
                        <a:effectLst>
                          <a:outerShdw blurRad="38100" dist="38100" dir="2700000" algn="tl">
                            <a:srgbClr val="000000">
                              <a:alpha val="43137"/>
                            </a:srgbClr>
                          </a:outerShdw>
                        </a:effectLst>
                      </a:endParaRPr>
                    </a:p>
                  </a:txBody>
                  <a:tcPr/>
                </a:tc>
              </a:tr>
              <a:tr h="370840">
                <a:tc>
                  <a:txBody>
                    <a:bodyPr/>
                    <a:lstStyle/>
                    <a:p>
                      <a:pPr algn="ctr"/>
                      <a:r>
                        <a:rPr lang="en-GB" sz="2800" b="1" noProof="0" dirty="0" smtClean="0">
                          <a:solidFill>
                            <a:srgbClr val="EE1295"/>
                          </a:solidFill>
                          <a:effectLst>
                            <a:outerShdw blurRad="38100" dist="38100" dir="2700000" algn="tl">
                              <a:srgbClr val="000000">
                                <a:alpha val="43137"/>
                              </a:srgbClr>
                            </a:outerShdw>
                          </a:effectLst>
                        </a:rPr>
                        <a:t>3rd</a:t>
                      </a:r>
                      <a:endParaRPr lang="en-GB" sz="28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800" b="1" noProof="0" dirty="0" err="1" smtClean="0">
                          <a:solidFill>
                            <a:srgbClr val="EE1295"/>
                          </a:solidFill>
                          <a:effectLst>
                            <a:outerShdw blurRad="38100" dist="38100" dir="2700000" algn="tl">
                              <a:srgbClr val="000000">
                                <a:alpha val="43137"/>
                              </a:srgbClr>
                            </a:outerShdw>
                          </a:effectLst>
                        </a:rPr>
                        <a:t>KATJA</a:t>
                      </a:r>
                      <a:r>
                        <a:rPr lang="en-GB" sz="2800" b="1" noProof="0" dirty="0" smtClean="0">
                          <a:solidFill>
                            <a:srgbClr val="EE1295"/>
                          </a:solidFill>
                          <a:effectLst>
                            <a:outerShdw blurRad="38100" dist="38100" dir="2700000" algn="tl">
                              <a:srgbClr val="000000">
                                <a:alpha val="43137"/>
                              </a:srgbClr>
                            </a:outerShdw>
                          </a:effectLst>
                        </a:rPr>
                        <a:t> </a:t>
                      </a:r>
                      <a:r>
                        <a:rPr lang="en-GB" sz="2800" b="1" noProof="0" dirty="0" err="1" smtClean="0">
                          <a:solidFill>
                            <a:srgbClr val="EE1295"/>
                          </a:solidFill>
                          <a:effectLst>
                            <a:outerShdw blurRad="38100" dist="38100" dir="2700000" algn="tl">
                              <a:srgbClr val="000000">
                                <a:alpha val="43137"/>
                              </a:srgbClr>
                            </a:outerShdw>
                          </a:effectLst>
                        </a:rPr>
                        <a:t>KOREN</a:t>
                      </a:r>
                      <a:endParaRPr lang="en-GB" sz="28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EE1295"/>
                          </a:solidFill>
                          <a:effectLst>
                            <a:outerShdw blurRad="38100" dist="38100" dir="2700000" algn="tl">
                              <a:srgbClr val="000000">
                                <a:alpha val="43137"/>
                              </a:srgbClr>
                            </a:outerShdw>
                          </a:effectLst>
                        </a:rPr>
                        <a:t>alpine skiing - slalom</a:t>
                      </a:r>
                      <a:endParaRPr lang="en-GB" sz="2800" b="1" noProof="0" dirty="0">
                        <a:solidFill>
                          <a:srgbClr val="EE1295"/>
                        </a:solidFill>
                        <a:effectLst>
                          <a:outerShdw blurRad="38100" dist="38100" dir="2700000" algn="tl">
                            <a:srgbClr val="000000">
                              <a:alpha val="43137"/>
                            </a:srgbClr>
                          </a:outerShdw>
                        </a:effectLst>
                      </a:endParaRPr>
                    </a:p>
                  </a:txBody>
                  <a:tcPr/>
                </a:tc>
              </a:tr>
              <a:tr h="370840">
                <a:tc>
                  <a:txBody>
                    <a:bodyPr/>
                    <a:lstStyle/>
                    <a:p>
                      <a:pPr algn="ctr"/>
                      <a:r>
                        <a:rPr lang="en-GB" sz="2800" b="1" noProof="0" dirty="0" smtClean="0">
                          <a:solidFill>
                            <a:srgbClr val="0070C0"/>
                          </a:solidFill>
                          <a:effectLst>
                            <a:outerShdw blurRad="38100" dist="38100" dir="2700000" algn="tl">
                              <a:srgbClr val="000000">
                                <a:alpha val="43137"/>
                              </a:srgbClr>
                            </a:outerShdw>
                          </a:effectLst>
                        </a:rPr>
                        <a:t>3rd</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0070C0"/>
                          </a:solidFill>
                          <a:effectLst>
                            <a:outerShdw blurRad="38100" dist="38100" dir="2700000" algn="tl">
                              <a:srgbClr val="000000">
                                <a:alpha val="43137"/>
                              </a:srgbClr>
                            </a:outerShdw>
                          </a:effectLst>
                        </a:rPr>
                        <a:t>JURE</a:t>
                      </a:r>
                      <a:r>
                        <a:rPr lang="en-GB" sz="2800" b="1" baseline="0" noProof="0" dirty="0" smtClean="0">
                          <a:solidFill>
                            <a:srgbClr val="0070C0"/>
                          </a:solidFill>
                          <a:effectLst>
                            <a:outerShdw blurRad="38100" dist="38100" dir="2700000" algn="tl">
                              <a:srgbClr val="000000">
                                <a:alpha val="43137"/>
                              </a:srgbClr>
                            </a:outerShdw>
                          </a:effectLst>
                        </a:rPr>
                        <a:t> </a:t>
                      </a:r>
                      <a:r>
                        <a:rPr lang="en-GB" sz="2800" b="1" baseline="0" noProof="0" dirty="0" err="1" smtClean="0">
                          <a:solidFill>
                            <a:srgbClr val="0070C0"/>
                          </a:solidFill>
                          <a:effectLst>
                            <a:outerShdw blurRad="38100" dist="38100" dir="2700000" algn="tl">
                              <a:srgbClr val="000000">
                                <a:alpha val="43137"/>
                              </a:srgbClr>
                            </a:outerShdw>
                          </a:effectLst>
                        </a:rPr>
                        <a:t>KOŠIR</a:t>
                      </a:r>
                      <a:endParaRPr lang="en-GB" sz="2800" b="1" noProof="0" dirty="0">
                        <a:solidFill>
                          <a:srgbClr val="0070C0"/>
                        </a:solidFill>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1" noProof="0" dirty="0" smtClean="0">
                          <a:solidFill>
                            <a:srgbClr val="0070C0"/>
                          </a:solidFill>
                          <a:effectLst>
                            <a:outerShdw blurRad="38100" dist="38100" dir="2700000" algn="tl">
                              <a:srgbClr val="000000">
                                <a:alpha val="43137"/>
                              </a:srgbClr>
                            </a:outerShdw>
                          </a:effectLst>
                        </a:rPr>
                        <a:t>alpine skiing – slalom</a:t>
                      </a:r>
                    </a:p>
                  </a:txBody>
                  <a:tcPr/>
                </a:tc>
              </a:tr>
              <a:tr h="370840">
                <a:tc>
                  <a:txBody>
                    <a:bodyPr/>
                    <a:lstStyle/>
                    <a:p>
                      <a:pPr algn="ctr"/>
                      <a:r>
                        <a:rPr lang="en-GB" sz="2800" b="1" noProof="0" dirty="0" smtClean="0">
                          <a:solidFill>
                            <a:srgbClr val="EE1295"/>
                          </a:solidFill>
                          <a:effectLst>
                            <a:outerShdw blurRad="38100" dist="38100" dir="2700000" algn="tl">
                              <a:srgbClr val="000000">
                                <a:alpha val="43137"/>
                              </a:srgbClr>
                            </a:outerShdw>
                          </a:effectLst>
                        </a:rPr>
                        <a:t>3rd</a:t>
                      </a:r>
                      <a:endParaRPr lang="en-GB" sz="28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800" b="1" noProof="0" dirty="0" err="1" smtClean="0">
                          <a:solidFill>
                            <a:srgbClr val="EE1295"/>
                          </a:solidFill>
                          <a:effectLst>
                            <a:outerShdw blurRad="38100" dist="38100" dir="2700000" algn="tl">
                              <a:srgbClr val="000000">
                                <a:alpha val="43137"/>
                              </a:srgbClr>
                            </a:outerShdw>
                          </a:effectLst>
                        </a:rPr>
                        <a:t>ALENKA</a:t>
                      </a:r>
                      <a:r>
                        <a:rPr lang="en-GB" sz="2800" b="1" noProof="0" dirty="0" smtClean="0">
                          <a:solidFill>
                            <a:srgbClr val="EE1295"/>
                          </a:solidFill>
                          <a:effectLst>
                            <a:outerShdw blurRad="38100" dist="38100" dir="2700000" algn="tl">
                              <a:srgbClr val="000000">
                                <a:alpha val="43137"/>
                              </a:srgbClr>
                            </a:outerShdw>
                          </a:effectLst>
                        </a:rPr>
                        <a:t> </a:t>
                      </a:r>
                      <a:r>
                        <a:rPr lang="en-GB" sz="2800" b="1" noProof="0" dirty="0" err="1" smtClean="0">
                          <a:solidFill>
                            <a:srgbClr val="EE1295"/>
                          </a:solidFill>
                          <a:effectLst>
                            <a:outerShdw blurRad="38100" dist="38100" dir="2700000" algn="tl">
                              <a:srgbClr val="000000">
                                <a:alpha val="43137"/>
                              </a:srgbClr>
                            </a:outerShdw>
                          </a:effectLst>
                        </a:rPr>
                        <a:t>DOVŽAN</a:t>
                      </a:r>
                      <a:endParaRPr lang="en-GB" sz="28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EE1295"/>
                          </a:solidFill>
                          <a:effectLst>
                            <a:outerShdw blurRad="38100" dist="38100" dir="2700000" algn="tl">
                              <a:srgbClr val="000000">
                                <a:alpha val="43137"/>
                              </a:srgbClr>
                            </a:outerShdw>
                          </a:effectLst>
                        </a:rPr>
                        <a:t>alpine</a:t>
                      </a:r>
                      <a:r>
                        <a:rPr lang="en-GB" sz="2800" b="1" baseline="0" noProof="0" dirty="0" smtClean="0">
                          <a:solidFill>
                            <a:srgbClr val="EE1295"/>
                          </a:solidFill>
                          <a:effectLst>
                            <a:outerShdw blurRad="38100" dist="38100" dir="2700000" algn="tl">
                              <a:srgbClr val="000000">
                                <a:alpha val="43137"/>
                              </a:srgbClr>
                            </a:outerShdw>
                          </a:effectLst>
                        </a:rPr>
                        <a:t> skiing - combined</a:t>
                      </a:r>
                      <a:endParaRPr lang="en-GB" sz="2800" b="1" noProof="0" dirty="0">
                        <a:solidFill>
                          <a:srgbClr val="EE1295"/>
                        </a:solidFill>
                        <a:effectLst>
                          <a:outerShdw blurRad="38100" dist="38100" dir="2700000" algn="tl">
                            <a:srgbClr val="000000">
                              <a:alpha val="43137"/>
                            </a:srgbClr>
                          </a:outerShdw>
                        </a:effectLst>
                      </a:endParaRPr>
                    </a:p>
                  </a:txBody>
                  <a:tcPr/>
                </a:tc>
              </a:tr>
            </a:tbl>
          </a:graphicData>
        </a:graphic>
      </p:graphicFrame>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4" name="Ograda noge 3"/>
          <p:cNvSpPr>
            <a:spLocks noGrp="1"/>
          </p:cNvSpPr>
          <p:nvPr>
            <p:ph type="ftr" sz="quarter" idx="10"/>
          </p:nvPr>
        </p:nvSpPr>
        <p:spPr/>
        <p:txBody>
          <a:bodyPr/>
          <a:lstStyle/>
          <a:p>
            <a:pPr>
              <a:defRPr/>
            </a:pPr>
            <a:r>
              <a:rPr lang="en-US" smtClean="0"/>
              <a:t>GRM PRIMARY SCHOOL, NOVO MESTO</a:t>
            </a:r>
            <a:endParaRPr lang="sl-SI"/>
          </a:p>
        </p:txBody>
      </p:sp>
      <p:pic>
        <p:nvPicPr>
          <p:cNvPr id="7" name="Ograda vsebine 6" descr="kranjec3.jpg"/>
          <p:cNvPicPr>
            <a:picLocks noGrp="1" noChangeAspect="1"/>
          </p:cNvPicPr>
          <p:nvPr>
            <p:ph idx="1"/>
          </p:nvPr>
        </p:nvPicPr>
        <p:blipFill>
          <a:blip r:embed="rId2" cstate="print"/>
          <a:stretch>
            <a:fillRect/>
          </a:stretch>
        </p:blipFill>
        <p:spPr>
          <a:xfrm>
            <a:off x="0" y="1"/>
            <a:ext cx="9143999" cy="5500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PoljeZBesedilom 7"/>
          <p:cNvSpPr txBox="1"/>
          <p:nvPr/>
        </p:nvSpPr>
        <p:spPr>
          <a:xfrm>
            <a:off x="0" y="4149080"/>
            <a:ext cx="9144000" cy="1323439"/>
          </a:xfrm>
          <a:prstGeom prst="rect">
            <a:avLst/>
          </a:prstGeom>
          <a:noFill/>
        </p:spPr>
        <p:txBody>
          <a:bodyPr wrap="square" rtlCol="0">
            <a:spAutoFit/>
          </a:bodyPr>
          <a:lstStyle/>
          <a:p>
            <a:r>
              <a:rPr lang="en-GB" sz="2000" b="1" i="1" dirty="0" smtClean="0">
                <a:latin typeface="+mn-lt"/>
              </a:rPr>
              <a:t>His first victory in a World Cup competition was at </a:t>
            </a:r>
            <a:r>
              <a:rPr lang="en-GB" sz="2000" b="1" i="1" dirty="0" err="1" smtClean="0">
                <a:latin typeface="+mn-lt"/>
              </a:rPr>
              <a:t>Kuusamo</a:t>
            </a:r>
            <a:r>
              <a:rPr lang="en-GB" sz="2000" b="1" i="1" dirty="0" smtClean="0">
                <a:latin typeface="+mn-lt"/>
              </a:rPr>
              <a:t>, Finland in 2005. In 2010 he celebrated his second World Cup victory at </a:t>
            </a:r>
            <a:r>
              <a:rPr lang="en-GB" sz="2000" b="1" i="1" dirty="0" err="1" smtClean="0">
                <a:latin typeface="+mn-lt"/>
              </a:rPr>
              <a:t>Tauplitz</a:t>
            </a:r>
            <a:r>
              <a:rPr lang="en-GB" sz="2000" b="1" i="1" dirty="0" smtClean="0">
                <a:latin typeface="+mn-lt"/>
              </a:rPr>
              <a:t>, Austria. After two more successful ski flying competitions at </a:t>
            </a:r>
            <a:r>
              <a:rPr lang="en-GB" sz="2000" b="1" i="1" dirty="0" err="1" smtClean="0">
                <a:latin typeface="+mn-lt"/>
              </a:rPr>
              <a:t>Tauplitz</a:t>
            </a:r>
            <a:r>
              <a:rPr lang="en-GB" sz="2000" b="1" i="1" dirty="0" smtClean="0">
                <a:latin typeface="+mn-lt"/>
              </a:rPr>
              <a:t> and </a:t>
            </a:r>
            <a:r>
              <a:rPr lang="en-GB" sz="2000" b="1" i="1" dirty="0" err="1" smtClean="0">
                <a:latin typeface="+mn-lt"/>
              </a:rPr>
              <a:t>Obersdorf</a:t>
            </a:r>
            <a:r>
              <a:rPr lang="en-GB" sz="2000" b="1" i="1" dirty="0" smtClean="0">
                <a:latin typeface="+mn-lt"/>
              </a:rPr>
              <a:t>, in which he achieved the second place each time, he won the ski flying World Cup 2009/10.</a:t>
            </a:r>
            <a:endParaRPr lang="en-GB" sz="2000" b="1" i="1" dirty="0">
              <a:latin typeface="+mn-lt"/>
            </a:endParaRPr>
          </a:p>
        </p:txBody>
      </p:sp>
      <p:sp>
        <p:nvSpPr>
          <p:cNvPr id="9" name="Pravokotnik 8"/>
          <p:cNvSpPr/>
          <p:nvPr/>
        </p:nvSpPr>
        <p:spPr>
          <a:xfrm>
            <a:off x="0" y="0"/>
            <a:ext cx="5213735" cy="923330"/>
          </a:xfrm>
          <a:prstGeom prst="rect">
            <a:avLst/>
          </a:prstGeom>
        </p:spPr>
        <p:txBody>
          <a:bodyPr wrap="none">
            <a:spAutoFit/>
          </a:bodyPr>
          <a:lstStyle/>
          <a:p>
            <a:r>
              <a:rPr lang="sl-SI" sz="5400" b="1" dirty="0" smtClean="0">
                <a:solidFill>
                  <a:srgbClr val="FFC000"/>
                </a:solidFill>
                <a:effectLst>
                  <a:outerShdw blurRad="38100" dist="38100" dir="2700000" algn="tl">
                    <a:srgbClr val="000000">
                      <a:alpha val="43137"/>
                    </a:srgbClr>
                  </a:outerShdw>
                </a:effectLst>
                <a:latin typeface="+mn-lt"/>
              </a:rPr>
              <a:t>ROBERT KRANJEC</a:t>
            </a:r>
            <a:endParaRPr lang="sl-SI" sz="5400" dirty="0">
              <a:latin typeface="+mn-lt"/>
            </a:endParaRPr>
          </a:p>
        </p:txBody>
      </p:sp>
      <p:sp>
        <p:nvSpPr>
          <p:cNvPr id="10" name="Pravokotnik 9"/>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endParaRPr lang="sl-SI"/>
          </a:p>
        </p:txBody>
      </p:sp>
      <p:sp>
        <p:nvSpPr>
          <p:cNvPr id="4" name="Ograda noge 3"/>
          <p:cNvSpPr>
            <a:spLocks noGrp="1"/>
          </p:cNvSpPr>
          <p:nvPr>
            <p:ph type="ftr" sz="quarter" idx="10"/>
          </p:nvPr>
        </p:nvSpPr>
        <p:spPr/>
        <p:txBody>
          <a:bodyPr/>
          <a:lstStyle/>
          <a:p>
            <a:pPr>
              <a:defRPr/>
            </a:pPr>
            <a:r>
              <a:rPr lang="en-US" smtClean="0"/>
              <a:t>GRM PRIMARY SCHOOL, NOVO MESTO</a:t>
            </a:r>
            <a:endParaRPr lang="sl-SI"/>
          </a:p>
        </p:txBody>
      </p:sp>
      <p:pic>
        <p:nvPicPr>
          <p:cNvPr id="5" name="Slika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5661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Pravokotnik 5"/>
          <p:cNvSpPr/>
          <p:nvPr/>
        </p:nvSpPr>
        <p:spPr>
          <a:xfrm>
            <a:off x="4690665" y="0"/>
            <a:ext cx="4453335" cy="923330"/>
          </a:xfrm>
          <a:prstGeom prst="rect">
            <a:avLst/>
          </a:prstGeom>
        </p:spPr>
        <p:txBody>
          <a:bodyPr wrap="none">
            <a:spAutoFit/>
          </a:bodyPr>
          <a:lstStyle/>
          <a:p>
            <a:r>
              <a:rPr lang="sl-SI" sz="5400" b="1" dirty="0" smtClean="0">
                <a:solidFill>
                  <a:srgbClr val="FFC000"/>
                </a:solidFill>
                <a:effectLst>
                  <a:outerShdw blurRad="38100" dist="38100" dir="2700000" algn="tl">
                    <a:srgbClr val="000000">
                      <a:alpha val="43137"/>
                    </a:srgbClr>
                  </a:outerShdw>
                </a:effectLst>
                <a:latin typeface="+mn-lt"/>
              </a:rPr>
              <a:t>PETRA MAJDIČ</a:t>
            </a:r>
            <a:endParaRPr lang="sl-SI" sz="5400" b="1" dirty="0">
              <a:solidFill>
                <a:srgbClr val="FFC000"/>
              </a:solidFill>
              <a:effectLst>
                <a:outerShdw blurRad="38100" dist="38100" dir="2700000" algn="tl">
                  <a:srgbClr val="000000">
                    <a:alpha val="43137"/>
                  </a:srgbClr>
                </a:outerShdw>
              </a:effectLst>
              <a:latin typeface="+mn-lt"/>
            </a:endParaRPr>
          </a:p>
        </p:txBody>
      </p:sp>
      <p:sp>
        <p:nvSpPr>
          <p:cNvPr id="7" name="PoljeZBesedilom 6"/>
          <p:cNvSpPr txBox="1"/>
          <p:nvPr/>
        </p:nvSpPr>
        <p:spPr>
          <a:xfrm>
            <a:off x="5796136" y="1196752"/>
            <a:ext cx="3347864" cy="1938992"/>
          </a:xfrm>
          <a:prstGeom prst="rect">
            <a:avLst/>
          </a:prstGeom>
          <a:noFill/>
        </p:spPr>
        <p:txBody>
          <a:bodyPr wrap="square" rtlCol="0">
            <a:spAutoFit/>
          </a:bodyPr>
          <a:lstStyle/>
          <a:p>
            <a:r>
              <a:rPr lang="en-US" sz="2400" b="1" i="1" dirty="0" smtClean="0">
                <a:solidFill>
                  <a:srgbClr val="FF0000"/>
                </a:solidFill>
                <a:latin typeface="+mn-lt"/>
              </a:rPr>
              <a:t>Petra </a:t>
            </a:r>
            <a:r>
              <a:rPr lang="en-US" sz="2400" b="1" i="1" dirty="0" err="1" smtClean="0">
                <a:solidFill>
                  <a:srgbClr val="FF0000"/>
                </a:solidFill>
                <a:latin typeface="+mn-lt"/>
              </a:rPr>
              <a:t>Majdič</a:t>
            </a:r>
            <a:r>
              <a:rPr lang="en-US" sz="2400" b="1" i="1" dirty="0" smtClean="0">
                <a:solidFill>
                  <a:srgbClr val="FF0000"/>
                </a:solidFill>
                <a:latin typeface="+mn-lt"/>
              </a:rPr>
              <a:t> (born 22 December 1979 in Ljubljana) is a Slovenian</a:t>
            </a:r>
            <a:r>
              <a:rPr lang="sl-SI" sz="2400" b="1" i="1" dirty="0" smtClean="0">
                <a:solidFill>
                  <a:srgbClr val="FF0000"/>
                </a:solidFill>
                <a:latin typeface="+mn-lt"/>
              </a:rPr>
              <a:t> </a:t>
            </a:r>
            <a:r>
              <a:rPr lang="en-US" sz="2400" b="1" i="1" dirty="0" smtClean="0">
                <a:solidFill>
                  <a:srgbClr val="FF0000"/>
                </a:solidFill>
                <a:latin typeface="+mn-lt"/>
              </a:rPr>
              <a:t>former cross-country skier.</a:t>
            </a:r>
            <a:endParaRPr lang="sl-SI" sz="2400" b="1" i="1" dirty="0">
              <a:solidFill>
                <a:srgbClr val="FF0000"/>
              </a:solidFill>
              <a:latin typeface="+mn-lt"/>
            </a:endParaRPr>
          </a:p>
        </p:txBody>
      </p:sp>
      <p:sp>
        <p:nvSpPr>
          <p:cNvPr id="8" name="Pravokotnik 7"/>
          <p:cNvSpPr/>
          <p:nvPr/>
        </p:nvSpPr>
        <p:spPr>
          <a:xfrm>
            <a:off x="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lstStyle/>
          <a:p>
            <a:pPr>
              <a:buNone/>
            </a:pPr>
            <a:endParaRPr lang="sl-SI" dirty="0"/>
          </a:p>
        </p:txBody>
      </p:sp>
      <p:sp>
        <p:nvSpPr>
          <p:cNvPr id="4" name="Ograda noge 3"/>
          <p:cNvSpPr>
            <a:spLocks noGrp="1"/>
          </p:cNvSpPr>
          <p:nvPr>
            <p:ph type="ftr" sz="quarter" idx="10"/>
          </p:nvPr>
        </p:nvSpPr>
        <p:spPr/>
        <p:txBody>
          <a:bodyPr/>
          <a:lstStyle/>
          <a:p>
            <a:pPr>
              <a:defRPr/>
            </a:pPr>
            <a:r>
              <a:rPr lang="en-US" smtClean="0"/>
              <a:t>GRM PRIMARY SCHOOL, NOVO MESTO</a:t>
            </a:r>
            <a:endParaRPr lang="sl-SI"/>
          </a:p>
        </p:txBody>
      </p:sp>
      <p:pic>
        <p:nvPicPr>
          <p:cNvPr id="5" name="Ograda vsebin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33459" y="1446818"/>
            <a:ext cx="5299092" cy="3998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PoljeZBesedilom 5"/>
          <p:cNvSpPr txBox="1"/>
          <p:nvPr/>
        </p:nvSpPr>
        <p:spPr>
          <a:xfrm>
            <a:off x="467544" y="1484784"/>
            <a:ext cx="3384376" cy="3970318"/>
          </a:xfrm>
          <a:prstGeom prst="rect">
            <a:avLst/>
          </a:prstGeom>
          <a:noFill/>
        </p:spPr>
        <p:txBody>
          <a:bodyPr wrap="square" rtlCol="0">
            <a:spAutoFit/>
          </a:bodyPr>
          <a:lstStyle/>
          <a:p>
            <a:r>
              <a:rPr lang="en-US" sz="2800" dirty="0" smtClean="0">
                <a:latin typeface="+mn-lt"/>
              </a:rPr>
              <a:t>Her best results came in classic style races. </a:t>
            </a:r>
            <a:endParaRPr lang="sl-SI" sz="2800" dirty="0" smtClean="0">
              <a:latin typeface="+mn-lt"/>
            </a:endParaRPr>
          </a:p>
          <a:p>
            <a:r>
              <a:rPr lang="en-US" sz="2800" dirty="0" smtClean="0">
                <a:latin typeface="+mn-lt"/>
              </a:rPr>
              <a:t>She won twenty-four World Cup races, twenty in sprint races, but she also won a marathon (30 km race) in Trondheim in 2009.</a:t>
            </a:r>
            <a:endParaRPr lang="sl-SI" sz="2800" dirty="0">
              <a:latin typeface="+mn-lt"/>
            </a:endParaRPr>
          </a:p>
        </p:txBody>
      </p:sp>
      <p:sp>
        <p:nvSpPr>
          <p:cNvPr id="7" name="Naslov 6"/>
          <p:cNvSpPr>
            <a:spLocks noGrp="1"/>
          </p:cNvSpPr>
          <p:nvPr>
            <p:ph type="title"/>
          </p:nvPr>
        </p:nvSpPr>
        <p:spPr>
          <a:prstGeom prst="rect">
            <a:avLst/>
          </a:prstGeom>
        </p:spPr>
        <p:txBody>
          <a:bodyPr wrap="none">
            <a:spAutoFit/>
          </a:bodyPr>
          <a:lstStyle/>
          <a:p>
            <a:r>
              <a:rPr lang="sl-SI" sz="5400" b="1" dirty="0" smtClean="0">
                <a:solidFill>
                  <a:srgbClr val="FFC000"/>
                </a:solidFill>
                <a:effectLst>
                  <a:outerShdw blurRad="38100" dist="38100" dir="2700000" algn="tl">
                    <a:srgbClr val="000000">
                      <a:alpha val="43137"/>
                    </a:srgbClr>
                  </a:outerShdw>
                </a:effectLst>
                <a:latin typeface="+mn-lt"/>
              </a:rPr>
              <a:t>PETRA MAJDIČ</a:t>
            </a:r>
            <a:endParaRPr lang="sl-SI" sz="5400" b="1" dirty="0">
              <a:solidFill>
                <a:srgbClr val="FFC000"/>
              </a:solidFill>
              <a:effectLst>
                <a:outerShdw blurRad="38100" dist="38100" dir="2700000" algn="tl">
                  <a:srgbClr val="000000">
                    <a:alpha val="43137"/>
                  </a:srgbClr>
                </a:outerShdw>
              </a:effectLst>
              <a:latin typeface="+mn-lt"/>
            </a:endParaRPr>
          </a:p>
        </p:txBody>
      </p:sp>
      <p:sp>
        <p:nvSpPr>
          <p:cNvPr id="8" name="Pravokotnik 7"/>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lstStyle/>
          <a:p>
            <a:endParaRPr lang="sl-SI" dirty="0"/>
          </a:p>
        </p:txBody>
      </p:sp>
      <p:sp>
        <p:nvSpPr>
          <p:cNvPr id="4" name="Ograda noge 3"/>
          <p:cNvSpPr>
            <a:spLocks noGrp="1"/>
          </p:cNvSpPr>
          <p:nvPr>
            <p:ph type="ftr" sz="quarter" idx="10"/>
          </p:nvPr>
        </p:nvSpPr>
        <p:spPr/>
        <p:txBody>
          <a:bodyPr/>
          <a:lstStyle/>
          <a:p>
            <a:pPr>
              <a:defRPr/>
            </a:pPr>
            <a:r>
              <a:rPr lang="en-US" smtClean="0"/>
              <a:t>GRM PRIMARY SCHOOL, NOVO MESTO</a:t>
            </a:r>
            <a:endParaRPr lang="sl-SI"/>
          </a:p>
        </p:txBody>
      </p:sp>
      <p:pic>
        <p:nvPicPr>
          <p:cNvPr id="5" name="Ograda vsebin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3223"/>
            <a:ext cx="3563888" cy="55947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PoljeZBesedilom 5"/>
          <p:cNvSpPr txBox="1"/>
          <p:nvPr/>
        </p:nvSpPr>
        <p:spPr>
          <a:xfrm>
            <a:off x="3563888" y="1412776"/>
            <a:ext cx="5112568" cy="4431983"/>
          </a:xfrm>
          <a:prstGeom prst="rect">
            <a:avLst/>
          </a:prstGeom>
          <a:noFill/>
        </p:spPr>
        <p:txBody>
          <a:bodyPr wrap="square" rtlCol="0">
            <a:spAutoFit/>
          </a:bodyPr>
          <a:lstStyle/>
          <a:p>
            <a:r>
              <a:rPr lang="en-US" sz="2400" dirty="0" smtClean="0">
                <a:latin typeface="+mn-lt"/>
              </a:rPr>
              <a:t>She is the first Slovenian cross-country skier to win the World Cup race, the first to get a medal at the World Championships and the first to get an Olympic medal. </a:t>
            </a:r>
            <a:endParaRPr lang="sl-SI" sz="2400" dirty="0" smtClean="0">
              <a:latin typeface="+mn-lt"/>
            </a:endParaRPr>
          </a:p>
          <a:p>
            <a:r>
              <a:rPr lang="en-US" sz="2400" dirty="0" smtClean="0">
                <a:latin typeface="+mn-lt"/>
              </a:rPr>
              <a:t>With 20 wins, </a:t>
            </a:r>
            <a:r>
              <a:rPr lang="en-US" sz="2400" dirty="0" err="1" smtClean="0">
                <a:latin typeface="+mn-lt"/>
              </a:rPr>
              <a:t>Majdič</a:t>
            </a:r>
            <a:r>
              <a:rPr lang="en-US" sz="2400" dirty="0" smtClean="0">
                <a:latin typeface="+mn-lt"/>
              </a:rPr>
              <a:t> is the second-most successful sprinter in </a:t>
            </a:r>
            <a:r>
              <a:rPr lang="en-US" sz="2400" dirty="0" err="1" smtClean="0">
                <a:latin typeface="+mn-lt"/>
              </a:rPr>
              <a:t>FIS</a:t>
            </a:r>
            <a:r>
              <a:rPr lang="en-US" sz="2400" dirty="0" smtClean="0">
                <a:latin typeface="+mn-lt"/>
              </a:rPr>
              <a:t> Cross-Country World Cup history and with 24 wins in total she's the fourth-most successful World Cup competitor of all time.</a:t>
            </a:r>
            <a:endParaRPr lang="sl-SI" sz="2400" dirty="0" smtClean="0">
              <a:latin typeface="+mn-lt"/>
            </a:endParaRPr>
          </a:p>
          <a:p>
            <a:endParaRPr lang="sl-SI" dirty="0"/>
          </a:p>
        </p:txBody>
      </p:sp>
      <p:sp>
        <p:nvSpPr>
          <p:cNvPr id="7" name="Naslov 6"/>
          <p:cNvSpPr>
            <a:spLocks noGrp="1"/>
          </p:cNvSpPr>
          <p:nvPr>
            <p:ph type="title"/>
          </p:nvPr>
        </p:nvSpPr>
        <p:spPr>
          <a:xfrm>
            <a:off x="457200" y="511770"/>
            <a:ext cx="8066504" cy="923330"/>
          </a:xfrm>
          <a:prstGeom prst="rect">
            <a:avLst/>
          </a:prstGeom>
        </p:spPr>
        <p:txBody>
          <a:bodyPr wrap="none">
            <a:spAutoFit/>
          </a:bodyPr>
          <a:lstStyle/>
          <a:p>
            <a:r>
              <a:rPr lang="sl-SI" sz="5400" b="1" dirty="0" smtClean="0">
                <a:solidFill>
                  <a:srgbClr val="FFC000"/>
                </a:solidFill>
                <a:effectLst>
                  <a:outerShdw blurRad="38100" dist="38100" dir="2700000" algn="tl">
                    <a:srgbClr val="000000">
                      <a:alpha val="43137"/>
                    </a:srgbClr>
                  </a:outerShdw>
                </a:effectLst>
                <a:latin typeface="+mn-lt"/>
              </a:rPr>
              <a:t>                       PETRA MAJDIČ</a:t>
            </a:r>
            <a:endParaRPr lang="sl-SI" sz="5400" b="1" dirty="0">
              <a:solidFill>
                <a:srgbClr val="FFC000"/>
              </a:solidFill>
              <a:effectLst>
                <a:outerShdw blurRad="38100" dist="38100" dir="2700000" algn="tl">
                  <a:srgbClr val="000000">
                    <a:alpha val="43137"/>
                  </a:srgbClr>
                </a:outerShdw>
              </a:effectLst>
              <a:latin typeface="+mn-lt"/>
            </a:endParaRPr>
          </a:p>
        </p:txBody>
      </p:sp>
      <p:sp>
        <p:nvSpPr>
          <p:cNvPr id="8" name="Pravokotnik 7"/>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4000" b="1" dirty="0" smtClean="0">
                <a:solidFill>
                  <a:srgbClr val="FFC000"/>
                </a:solidFill>
                <a:effectLst>
                  <a:outerShdw blurRad="38100" dist="38100" dir="2700000" algn="tl">
                    <a:srgbClr val="000000">
                      <a:alpha val="43137"/>
                    </a:srgbClr>
                  </a:outerShdw>
                </a:effectLst>
              </a:rPr>
              <a:t>PETRA MAJDIČ</a:t>
            </a:r>
            <a:endParaRPr lang="sl-SI" sz="4000" dirty="0"/>
          </a:p>
        </p:txBody>
      </p:sp>
      <p:sp>
        <p:nvSpPr>
          <p:cNvPr id="3" name="Ograda vsebine 2"/>
          <p:cNvSpPr>
            <a:spLocks noGrp="1"/>
          </p:cNvSpPr>
          <p:nvPr>
            <p:ph idx="1"/>
          </p:nvPr>
        </p:nvSpPr>
        <p:spPr/>
        <p:txBody>
          <a:bodyPr/>
          <a:lstStyle/>
          <a:p>
            <a:pPr>
              <a:buNone/>
            </a:pPr>
            <a:endParaRPr lang="sl-SI" dirty="0"/>
          </a:p>
        </p:txBody>
      </p:sp>
      <p:sp>
        <p:nvSpPr>
          <p:cNvPr id="4" name="Ograda noge 3"/>
          <p:cNvSpPr>
            <a:spLocks noGrp="1"/>
          </p:cNvSpPr>
          <p:nvPr>
            <p:ph type="ftr" sz="quarter" idx="10"/>
          </p:nvPr>
        </p:nvSpPr>
        <p:spPr/>
        <p:txBody>
          <a:bodyPr/>
          <a:lstStyle/>
          <a:p>
            <a:pPr>
              <a:defRPr/>
            </a:pPr>
            <a:r>
              <a:rPr lang="en-US" smtClean="0"/>
              <a:t>GRM PRIMARY SCHOOL, NOVO MESTO</a:t>
            </a:r>
            <a:endParaRPr lang="sl-SI"/>
          </a:p>
        </p:txBody>
      </p:sp>
      <p:pic>
        <p:nvPicPr>
          <p:cNvPr id="5" name="Ograda vsebin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17625" y="0"/>
            <a:ext cx="5226375" cy="5582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PoljeZBesedilom 5"/>
          <p:cNvSpPr txBox="1"/>
          <p:nvPr/>
        </p:nvSpPr>
        <p:spPr>
          <a:xfrm>
            <a:off x="0" y="1412776"/>
            <a:ext cx="3923928" cy="4431983"/>
          </a:xfrm>
          <a:prstGeom prst="rect">
            <a:avLst/>
          </a:prstGeom>
          <a:noFill/>
        </p:spPr>
        <p:txBody>
          <a:bodyPr wrap="square" rtlCol="0">
            <a:spAutoFit/>
          </a:bodyPr>
          <a:lstStyle/>
          <a:p>
            <a:r>
              <a:rPr lang="sl-SI" sz="2200" dirty="0" smtClean="0">
                <a:latin typeface="+mn-lt"/>
              </a:rPr>
              <a:t>At </a:t>
            </a:r>
            <a:r>
              <a:rPr lang="sl-SI" sz="2200" dirty="0" err="1" smtClean="0">
                <a:latin typeface="+mn-lt"/>
              </a:rPr>
              <a:t>the</a:t>
            </a:r>
            <a:r>
              <a:rPr lang="sl-SI" sz="2200" dirty="0" smtClean="0">
                <a:latin typeface="+mn-lt"/>
              </a:rPr>
              <a:t> 2010 </a:t>
            </a:r>
            <a:r>
              <a:rPr lang="sl-SI" sz="2200" dirty="0" err="1" smtClean="0">
                <a:latin typeface="+mn-lt"/>
              </a:rPr>
              <a:t>Olympics</a:t>
            </a:r>
            <a:r>
              <a:rPr lang="sl-SI" sz="2200" dirty="0" smtClean="0">
                <a:latin typeface="+mn-lt"/>
              </a:rPr>
              <a:t> </a:t>
            </a:r>
            <a:r>
              <a:rPr lang="en-US" sz="2200" dirty="0" smtClean="0">
                <a:latin typeface="+mn-lt"/>
              </a:rPr>
              <a:t>she finished third to</a:t>
            </a:r>
            <a:r>
              <a:rPr lang="sl-SI" sz="2200" dirty="0" smtClean="0">
                <a:latin typeface="+mn-lt"/>
              </a:rPr>
              <a:t> </a:t>
            </a:r>
            <a:r>
              <a:rPr lang="en-US" sz="2200" dirty="0" smtClean="0">
                <a:latin typeface="+mn-lt"/>
              </a:rPr>
              <a:t>win the bronze medal, the first individual Winter Olympic medal for Slovenia in 16 years</a:t>
            </a:r>
            <a:r>
              <a:rPr lang="sl-SI" sz="2200" dirty="0" smtClean="0">
                <a:latin typeface="+mn-lt"/>
              </a:rPr>
              <a:t>.</a:t>
            </a:r>
          </a:p>
          <a:p>
            <a:r>
              <a:rPr lang="en-US" sz="2200" dirty="0" smtClean="0">
                <a:latin typeface="+mn-lt"/>
              </a:rPr>
              <a:t>Two days after the race she was awarded with the Golden Order for Services by the President of Slovenia </a:t>
            </a:r>
            <a:r>
              <a:rPr lang="en-US" sz="2200" dirty="0" err="1" smtClean="0">
                <a:latin typeface="+mn-lt"/>
              </a:rPr>
              <a:t>Danilo</a:t>
            </a:r>
            <a:r>
              <a:rPr lang="en-US" sz="2200" dirty="0" smtClean="0">
                <a:latin typeface="+mn-lt"/>
              </a:rPr>
              <a:t> </a:t>
            </a:r>
            <a:r>
              <a:rPr lang="en-US" sz="2200" dirty="0" err="1" smtClean="0">
                <a:latin typeface="+mn-lt"/>
              </a:rPr>
              <a:t>Türk</a:t>
            </a:r>
            <a:r>
              <a:rPr lang="sl-SI" sz="2200" dirty="0" smtClean="0">
                <a:latin typeface="+mn-lt"/>
              </a:rPr>
              <a:t>.</a:t>
            </a:r>
          </a:p>
          <a:p>
            <a:r>
              <a:rPr lang="en-US" sz="2200" dirty="0" smtClean="0">
                <a:latin typeface="+mn-lt"/>
              </a:rPr>
              <a:t>On 11 January 2011, she was proclaimed the Slovenian Woman of the Year for 2010.</a:t>
            </a:r>
            <a:endParaRPr lang="sl-SI" sz="2200" dirty="0" smtClean="0">
              <a:latin typeface="+mn-lt"/>
            </a:endParaRPr>
          </a:p>
          <a:p>
            <a:endParaRPr lang="sl-SI" dirty="0"/>
          </a:p>
        </p:txBody>
      </p:sp>
      <p:sp>
        <p:nvSpPr>
          <p:cNvPr id="7" name="Pravokotnik 6"/>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6000" b="1" dirty="0" smtClean="0">
                <a:solidFill>
                  <a:srgbClr val="FFC000"/>
                </a:solidFill>
                <a:effectLst>
                  <a:outerShdw blurRad="38100" dist="38100" dir="2700000" algn="tl">
                    <a:srgbClr val="000000">
                      <a:alpha val="43137"/>
                    </a:srgbClr>
                  </a:outerShdw>
                </a:effectLst>
              </a:rPr>
              <a:t>RAJMOND DEBEVEC</a:t>
            </a:r>
            <a:endParaRPr lang="sl-SI" sz="6000" b="1" dirty="0">
              <a:solidFill>
                <a:srgbClr val="FFC000"/>
              </a:solidFill>
              <a:effectLst>
                <a:outerShdw blurRad="38100" dist="38100" dir="2700000" algn="tl">
                  <a:srgbClr val="000000">
                    <a:alpha val="43137"/>
                  </a:srgbClr>
                </a:outerShdw>
              </a:effectLst>
            </a:endParaRPr>
          </a:p>
        </p:txBody>
      </p:sp>
      <p:pic>
        <p:nvPicPr>
          <p:cNvPr id="5" name="Ograda vsebine 4" descr="DEBEVEC1.jpg"/>
          <p:cNvPicPr>
            <a:picLocks noGrp="1" noChangeAspect="1"/>
          </p:cNvPicPr>
          <p:nvPr>
            <p:ph idx="1"/>
          </p:nvPr>
        </p:nvPicPr>
        <p:blipFill>
          <a:blip r:embed="rId2" cstate="print"/>
          <a:stretch>
            <a:fillRect/>
          </a:stretch>
        </p:blipFill>
        <p:spPr>
          <a:xfrm>
            <a:off x="3200400" y="1268760"/>
            <a:ext cx="59436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oljeZBesedilom 5"/>
          <p:cNvSpPr txBox="1"/>
          <p:nvPr/>
        </p:nvSpPr>
        <p:spPr>
          <a:xfrm>
            <a:off x="323528" y="1556792"/>
            <a:ext cx="2808312" cy="3477875"/>
          </a:xfrm>
          <a:prstGeom prst="rect">
            <a:avLst/>
          </a:prstGeom>
          <a:noFill/>
        </p:spPr>
        <p:txBody>
          <a:bodyPr wrap="square" rtlCol="0">
            <a:spAutoFit/>
          </a:bodyPr>
          <a:lstStyle/>
          <a:p>
            <a:r>
              <a:rPr lang="en-GB" sz="2000" dirty="0" smtClean="0">
                <a:latin typeface="+mn-lt"/>
              </a:rPr>
              <a:t>He born March 29, 1963 in </a:t>
            </a:r>
            <a:r>
              <a:rPr lang="en-GB" sz="2000" dirty="0" err="1" smtClean="0">
                <a:latin typeface="+mn-lt"/>
              </a:rPr>
              <a:t>Postojna</a:t>
            </a:r>
            <a:r>
              <a:rPr lang="en-GB" sz="2000" dirty="0" smtClean="0">
                <a:latin typeface="+mn-lt"/>
              </a:rPr>
              <a:t>, Yugoslavia. He is a Slovenian shooter. He has won three Olympic and five World Championship medals in shooting. He also holds the world record for the 50 metre rifle three positions event.</a:t>
            </a:r>
            <a:endParaRPr lang="sl-SI" sz="2000" dirty="0">
              <a:latin typeface="+mn-lt"/>
            </a:endParaRPr>
          </a:p>
        </p:txBody>
      </p:sp>
      <p:sp>
        <p:nvSpPr>
          <p:cNvPr id="7" name="Pravokotnik 6"/>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6000" b="1" dirty="0" smtClean="0">
                <a:solidFill>
                  <a:srgbClr val="FFC000"/>
                </a:solidFill>
                <a:effectLst>
                  <a:outerShdw blurRad="38100" dist="38100" dir="2700000" algn="tl">
                    <a:srgbClr val="000000">
                      <a:alpha val="43137"/>
                    </a:srgbClr>
                  </a:outerShdw>
                </a:effectLst>
              </a:rPr>
              <a:t>RAJMOND DEBEVEC</a:t>
            </a:r>
            <a:endParaRPr lang="sl-SI" sz="6000" dirty="0"/>
          </a:p>
        </p:txBody>
      </p:sp>
      <p:sp>
        <p:nvSpPr>
          <p:cNvPr id="4" name="Ograda noge 3"/>
          <p:cNvSpPr>
            <a:spLocks noGrp="1"/>
          </p:cNvSpPr>
          <p:nvPr>
            <p:ph type="ftr" sz="quarter" idx="10"/>
          </p:nvPr>
        </p:nvSpPr>
        <p:spPr/>
        <p:txBody>
          <a:bodyPr/>
          <a:lstStyle/>
          <a:p>
            <a:pPr>
              <a:defRPr/>
            </a:pPr>
            <a:r>
              <a:rPr lang="en-US" smtClean="0"/>
              <a:t>GRM PRIMARY SCHOOL, NOVO MESTO</a:t>
            </a:r>
            <a:endParaRPr lang="sl-SI"/>
          </a:p>
        </p:txBody>
      </p:sp>
      <p:pic>
        <p:nvPicPr>
          <p:cNvPr id="7" name="Ograda vsebine 6" descr="debevec3.JPG"/>
          <p:cNvPicPr>
            <a:picLocks noGrp="1" noChangeAspect="1"/>
          </p:cNvPicPr>
          <p:nvPr>
            <p:ph idx="1"/>
          </p:nvPr>
        </p:nvPicPr>
        <p:blipFill>
          <a:blip r:embed="rId2" cstate="print"/>
          <a:stretch>
            <a:fillRect/>
          </a:stretch>
        </p:blipFill>
        <p:spPr>
          <a:xfrm>
            <a:off x="0" y="1340768"/>
            <a:ext cx="5096952"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PoljeZBesedilom 7"/>
          <p:cNvSpPr txBox="1"/>
          <p:nvPr/>
        </p:nvSpPr>
        <p:spPr>
          <a:xfrm>
            <a:off x="5148064" y="1340768"/>
            <a:ext cx="3995936" cy="4524315"/>
          </a:xfrm>
          <a:prstGeom prst="rect">
            <a:avLst/>
          </a:prstGeom>
          <a:noFill/>
        </p:spPr>
        <p:txBody>
          <a:bodyPr wrap="square" rtlCol="0">
            <a:spAutoFit/>
          </a:bodyPr>
          <a:lstStyle/>
          <a:p>
            <a:r>
              <a:rPr lang="en-GB" sz="2400" dirty="0" smtClean="0">
                <a:latin typeface="+mn-lt"/>
              </a:rPr>
              <a:t>He won his first medal in 1980 by participating in the Junior European Championships. He represented Yugoslavia at the Olympic Games in 1984 and 1988, and Slovenia in 1992, 1996, 2000, 2004, 2008, and 2012. He won gold at the 2000 Summer Olympics in Sydney, where he competed in the event 50 metre rifle three positions.</a:t>
            </a:r>
            <a:endParaRPr lang="sl-SI" sz="2400" dirty="0">
              <a:latin typeface="+mn-lt"/>
            </a:endParaRPr>
          </a:p>
        </p:txBody>
      </p:sp>
      <p:sp>
        <p:nvSpPr>
          <p:cNvPr id="9" name="Pravokotnik 8"/>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6000" b="1" dirty="0" smtClean="0">
                <a:solidFill>
                  <a:srgbClr val="FFC000"/>
                </a:solidFill>
                <a:effectLst>
                  <a:outerShdw blurRad="38100" dist="38100" dir="2700000" algn="tl">
                    <a:srgbClr val="000000">
                      <a:alpha val="43137"/>
                    </a:srgbClr>
                  </a:outerShdw>
                </a:effectLst>
              </a:rPr>
              <a:t>RAJMOND DEBEVEC</a:t>
            </a:r>
            <a:endParaRPr lang="sl-SI" sz="6000" dirty="0"/>
          </a:p>
        </p:txBody>
      </p:sp>
      <p:pic>
        <p:nvPicPr>
          <p:cNvPr id="5" name="Ograda vsebine 4" descr="debevec2.jpg"/>
          <p:cNvPicPr>
            <a:picLocks noGrp="1" noChangeAspect="1"/>
          </p:cNvPicPr>
          <p:nvPr>
            <p:ph idx="1"/>
          </p:nvPr>
        </p:nvPicPr>
        <p:blipFill>
          <a:blip r:embed="rId2" cstate="print"/>
          <a:stretch>
            <a:fillRect/>
          </a:stretch>
        </p:blipFill>
        <p:spPr>
          <a:xfrm>
            <a:off x="6148070" y="1556792"/>
            <a:ext cx="2995930" cy="400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oljeZBesedilom 5"/>
          <p:cNvSpPr txBox="1"/>
          <p:nvPr/>
        </p:nvSpPr>
        <p:spPr>
          <a:xfrm>
            <a:off x="611560" y="1556792"/>
            <a:ext cx="5040560" cy="4401205"/>
          </a:xfrm>
          <a:prstGeom prst="rect">
            <a:avLst/>
          </a:prstGeom>
          <a:noFill/>
        </p:spPr>
        <p:txBody>
          <a:bodyPr wrap="square" rtlCol="0">
            <a:spAutoFit/>
          </a:bodyPr>
          <a:lstStyle/>
          <a:p>
            <a:r>
              <a:rPr lang="en-GB" sz="2800" dirty="0" err="1" smtClean="0">
                <a:latin typeface="+mn-lt"/>
              </a:rPr>
              <a:t>Debevec</a:t>
            </a:r>
            <a:r>
              <a:rPr lang="en-GB" sz="2800" dirty="0" smtClean="0">
                <a:latin typeface="+mn-lt"/>
              </a:rPr>
              <a:t> holds the world record for 50m rifle three position with 1186 points, which he set in Munich at the World Cup Final in 1992. He also holds the Olympic record (1177 points) for the same event, which he set during his gold medal-winning performance at the2000 Summer Olympics in Sydney.</a:t>
            </a:r>
            <a:endParaRPr lang="sl-SI" sz="2800" dirty="0">
              <a:latin typeface="+mn-lt"/>
            </a:endParaRPr>
          </a:p>
        </p:txBody>
      </p:sp>
      <p:sp>
        <p:nvSpPr>
          <p:cNvPr id="7" name="Pravokotnik 6"/>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6000" b="1" dirty="0" smtClean="0">
                <a:solidFill>
                  <a:srgbClr val="FFC000"/>
                </a:solidFill>
                <a:effectLst>
                  <a:outerShdw blurRad="38100" dist="38100" dir="2700000" algn="tl">
                    <a:srgbClr val="000000">
                      <a:alpha val="43137"/>
                    </a:srgbClr>
                  </a:outerShdw>
                </a:effectLst>
              </a:rPr>
              <a:t>LUKA ŠPIK </a:t>
            </a:r>
            <a:r>
              <a:rPr lang="sl-SI" b="1" dirty="0" err="1" smtClean="0">
                <a:solidFill>
                  <a:srgbClr val="FFC000"/>
                </a:solidFill>
                <a:effectLst>
                  <a:outerShdw blurRad="38100" dist="38100" dir="2700000" algn="tl">
                    <a:srgbClr val="000000">
                      <a:alpha val="43137"/>
                    </a:srgbClr>
                  </a:outerShdw>
                </a:effectLst>
              </a:rPr>
              <a:t>and</a:t>
            </a:r>
            <a:r>
              <a:rPr lang="sl-SI" dirty="0" smtClean="0"/>
              <a:t> </a:t>
            </a:r>
            <a:r>
              <a:rPr lang="sl-SI" sz="6000" b="1" dirty="0" smtClean="0">
                <a:solidFill>
                  <a:srgbClr val="FFC000"/>
                </a:solidFill>
                <a:effectLst>
                  <a:outerShdw blurRad="38100" dist="38100" dir="2700000" algn="tl">
                    <a:srgbClr val="000000">
                      <a:alpha val="43137"/>
                    </a:srgbClr>
                  </a:outerShdw>
                </a:effectLst>
              </a:rPr>
              <a:t>IZTOK ČOP</a:t>
            </a:r>
            <a:endParaRPr lang="sl-SI" sz="6000" b="1" dirty="0">
              <a:solidFill>
                <a:srgbClr val="FFC000"/>
              </a:solidFill>
              <a:effectLst>
                <a:outerShdw blurRad="38100" dist="38100" dir="2700000" algn="tl">
                  <a:srgbClr val="000000">
                    <a:alpha val="43137"/>
                  </a:srgbClr>
                </a:outerShdw>
              </a:effectLst>
            </a:endParaRPr>
          </a:p>
        </p:txBody>
      </p:sp>
      <p:pic>
        <p:nvPicPr>
          <p:cNvPr id="5" name="Ograda vsebine 4" descr="špik,čop1.jpg"/>
          <p:cNvPicPr>
            <a:picLocks noGrp="1" noChangeAspect="1"/>
          </p:cNvPicPr>
          <p:nvPr>
            <p:ph idx="1"/>
          </p:nvPr>
        </p:nvPicPr>
        <p:blipFill>
          <a:blip r:embed="rId2" cstate="print"/>
          <a:stretch>
            <a:fillRect/>
          </a:stretch>
        </p:blipFill>
        <p:spPr>
          <a:xfrm>
            <a:off x="0" y="1412776"/>
            <a:ext cx="6092132" cy="400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oljeZBesedilom 5"/>
          <p:cNvSpPr txBox="1"/>
          <p:nvPr/>
        </p:nvSpPr>
        <p:spPr>
          <a:xfrm>
            <a:off x="6300192" y="1628800"/>
            <a:ext cx="2376264" cy="3416320"/>
          </a:xfrm>
          <a:prstGeom prst="rect">
            <a:avLst/>
          </a:prstGeom>
          <a:noFill/>
        </p:spPr>
        <p:txBody>
          <a:bodyPr wrap="square" rtlCol="0">
            <a:spAutoFit/>
          </a:bodyPr>
          <a:lstStyle/>
          <a:p>
            <a:r>
              <a:rPr lang="en-GB" sz="2400" dirty="0" smtClean="0">
                <a:latin typeface="+mn-lt"/>
              </a:rPr>
              <a:t>Luka </a:t>
            </a:r>
            <a:r>
              <a:rPr lang="en-GB" sz="2400" dirty="0" err="1" smtClean="0">
                <a:latin typeface="+mn-lt"/>
              </a:rPr>
              <a:t>Špik</a:t>
            </a:r>
            <a:r>
              <a:rPr lang="en-GB" sz="2400" dirty="0" smtClean="0">
                <a:latin typeface="+mn-lt"/>
              </a:rPr>
              <a:t> and  </a:t>
            </a:r>
            <a:r>
              <a:rPr lang="en-GB" sz="2400" dirty="0" err="1" smtClean="0">
                <a:latin typeface="+mn-lt"/>
              </a:rPr>
              <a:t>Iztok</a:t>
            </a:r>
            <a:r>
              <a:rPr lang="en-GB" sz="2400" dirty="0" smtClean="0">
                <a:latin typeface="+mn-lt"/>
              </a:rPr>
              <a:t> </a:t>
            </a:r>
            <a:r>
              <a:rPr lang="en-GB" sz="2400" dirty="0" err="1" smtClean="0">
                <a:latin typeface="+mn-lt"/>
              </a:rPr>
              <a:t>Čop</a:t>
            </a:r>
            <a:r>
              <a:rPr lang="en-GB" sz="2400" dirty="0" smtClean="0">
                <a:latin typeface="+mn-lt"/>
              </a:rPr>
              <a:t>  were both </a:t>
            </a:r>
            <a:r>
              <a:rPr lang="en-GB" sz="2400" dirty="0" smtClean="0">
                <a:latin typeface="+mn-lt"/>
              </a:rPr>
              <a:t>born</a:t>
            </a:r>
            <a:r>
              <a:rPr lang="sl-SI" sz="2400" dirty="0" smtClean="0">
                <a:latin typeface="+mn-lt"/>
              </a:rPr>
              <a:t> in </a:t>
            </a:r>
            <a:r>
              <a:rPr lang="en-GB" sz="2400" dirty="0" err="1" smtClean="0">
                <a:latin typeface="+mn-lt"/>
              </a:rPr>
              <a:t>Kranj</a:t>
            </a:r>
            <a:r>
              <a:rPr lang="en-GB" sz="2400" dirty="0" smtClean="0">
                <a:latin typeface="+mn-lt"/>
              </a:rPr>
              <a:t>, Slovenia and they are Slovenian rowers and Olympic gold </a:t>
            </a:r>
            <a:r>
              <a:rPr lang="en-GB" sz="2400" dirty="0" smtClean="0">
                <a:latin typeface="+mn-lt"/>
              </a:rPr>
              <a:t>medal</a:t>
            </a:r>
            <a:r>
              <a:rPr lang="sl-SI" sz="2400" dirty="0" smtClean="0">
                <a:latin typeface="+mn-lt"/>
              </a:rPr>
              <a:t>l</a:t>
            </a:r>
            <a:r>
              <a:rPr lang="en-GB" sz="2400" dirty="0" err="1" smtClean="0">
                <a:latin typeface="+mn-lt"/>
              </a:rPr>
              <a:t>ists</a:t>
            </a:r>
            <a:r>
              <a:rPr lang="en-GB" sz="2400" dirty="0" smtClean="0">
                <a:latin typeface="+mn-lt"/>
              </a:rPr>
              <a:t>. </a:t>
            </a:r>
            <a:endParaRPr lang="sl-SI" sz="2400" dirty="0">
              <a:latin typeface="+mn-lt"/>
            </a:endParaRPr>
          </a:p>
        </p:txBody>
      </p:sp>
      <p:sp>
        <p:nvSpPr>
          <p:cNvPr id="7" name="Pravokotnik 6"/>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6000" b="1" dirty="0" smtClean="0">
                <a:solidFill>
                  <a:srgbClr val="FFC000"/>
                </a:solidFill>
                <a:effectLst>
                  <a:outerShdw blurRad="38100" dist="38100" dir="2700000" algn="tl">
                    <a:srgbClr val="000000">
                      <a:alpha val="43137"/>
                    </a:srgbClr>
                  </a:outerShdw>
                </a:effectLst>
              </a:rPr>
              <a:t>LUKA ŠPIK </a:t>
            </a:r>
            <a:r>
              <a:rPr lang="sl-SI" b="1" dirty="0" err="1" smtClean="0">
                <a:solidFill>
                  <a:srgbClr val="FFC000"/>
                </a:solidFill>
                <a:effectLst>
                  <a:outerShdw blurRad="38100" dist="38100" dir="2700000" algn="tl">
                    <a:srgbClr val="000000">
                      <a:alpha val="43137"/>
                    </a:srgbClr>
                  </a:outerShdw>
                </a:effectLst>
              </a:rPr>
              <a:t>and</a:t>
            </a:r>
            <a:r>
              <a:rPr lang="sl-SI" sz="6000" dirty="0" smtClean="0"/>
              <a:t> </a:t>
            </a:r>
            <a:r>
              <a:rPr lang="sl-SI" sz="6000" b="1" dirty="0" smtClean="0">
                <a:solidFill>
                  <a:srgbClr val="FFC000"/>
                </a:solidFill>
                <a:effectLst>
                  <a:outerShdw blurRad="38100" dist="38100" dir="2700000" algn="tl">
                    <a:srgbClr val="000000">
                      <a:alpha val="43137"/>
                    </a:srgbClr>
                  </a:outerShdw>
                </a:effectLst>
              </a:rPr>
              <a:t>IZTOK ČOP</a:t>
            </a:r>
            <a:endParaRPr lang="sl-SI" sz="6000" dirty="0"/>
          </a:p>
        </p:txBody>
      </p:sp>
      <p:sp>
        <p:nvSpPr>
          <p:cNvPr id="4" name="Ograda noge 3"/>
          <p:cNvSpPr>
            <a:spLocks noGrp="1"/>
          </p:cNvSpPr>
          <p:nvPr>
            <p:ph type="ftr" sz="quarter" idx="10"/>
          </p:nvPr>
        </p:nvSpPr>
        <p:spPr/>
        <p:txBody>
          <a:bodyPr/>
          <a:lstStyle/>
          <a:p>
            <a:pPr>
              <a:defRPr/>
            </a:pPr>
            <a:r>
              <a:rPr lang="en-US" smtClean="0"/>
              <a:t>GRM PRIMARY SCHOOL, NOVO MESTO</a:t>
            </a:r>
            <a:endParaRPr lang="sl-SI"/>
          </a:p>
        </p:txBody>
      </p:sp>
      <p:pic>
        <p:nvPicPr>
          <p:cNvPr id="7" name="Ograda vsebine 6" descr="špik,čop3.jpg"/>
          <p:cNvPicPr>
            <a:picLocks noGrp="1" noChangeAspect="1"/>
          </p:cNvPicPr>
          <p:nvPr>
            <p:ph idx="1"/>
          </p:nvPr>
        </p:nvPicPr>
        <p:blipFill>
          <a:blip r:embed="rId2" cstate="print"/>
          <a:stretch>
            <a:fillRect/>
          </a:stretch>
        </p:blipFill>
        <p:spPr>
          <a:xfrm>
            <a:off x="5869136" y="1268760"/>
            <a:ext cx="3274864" cy="4248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PoljeZBesedilom 7"/>
          <p:cNvSpPr txBox="1"/>
          <p:nvPr/>
        </p:nvSpPr>
        <p:spPr>
          <a:xfrm>
            <a:off x="251520" y="1628800"/>
            <a:ext cx="5472608" cy="4154984"/>
          </a:xfrm>
          <a:prstGeom prst="rect">
            <a:avLst/>
          </a:prstGeom>
          <a:noFill/>
        </p:spPr>
        <p:txBody>
          <a:bodyPr wrap="square" rtlCol="0">
            <a:spAutoFit/>
          </a:bodyPr>
          <a:lstStyle/>
          <a:p>
            <a:r>
              <a:rPr lang="en-GB" sz="2400" dirty="0" smtClean="0">
                <a:latin typeface="+mn-lt"/>
              </a:rPr>
              <a:t>At the 2005 World Championship, they won gold in the Double Sculls event.</a:t>
            </a:r>
            <a:endParaRPr lang="sl-SI" sz="2400" dirty="0" smtClean="0">
              <a:latin typeface="+mn-lt"/>
            </a:endParaRPr>
          </a:p>
          <a:p>
            <a:r>
              <a:rPr lang="en-GB" sz="2400" dirty="0" smtClean="0">
                <a:latin typeface="+mn-lt"/>
              </a:rPr>
              <a:t>Luka and </a:t>
            </a:r>
            <a:r>
              <a:rPr lang="en-GB" sz="2400" dirty="0" err="1" smtClean="0">
                <a:latin typeface="+mn-lt"/>
              </a:rPr>
              <a:t>Iztok</a:t>
            </a:r>
            <a:r>
              <a:rPr lang="en-GB" sz="2400" dirty="0" smtClean="0">
                <a:latin typeface="+mn-lt"/>
              </a:rPr>
              <a:t> won the 1999 World Championship, and also the gold at the 2000 Sydney Olympics, which was the first Olympic gold medal for independent Slovenia.</a:t>
            </a:r>
            <a:endParaRPr lang="sl-SI" sz="2400" dirty="0" smtClean="0">
              <a:latin typeface="+mn-lt"/>
            </a:endParaRPr>
          </a:p>
          <a:p>
            <a:r>
              <a:rPr lang="en-GB" sz="2400" dirty="0" err="1" smtClean="0">
                <a:latin typeface="+mn-lt"/>
              </a:rPr>
              <a:t>Špik</a:t>
            </a:r>
            <a:r>
              <a:rPr lang="en-GB" sz="2400" dirty="0" smtClean="0">
                <a:latin typeface="+mn-lt"/>
              </a:rPr>
              <a:t> and </a:t>
            </a:r>
            <a:r>
              <a:rPr lang="en-GB" sz="2400" dirty="0" err="1" smtClean="0">
                <a:latin typeface="+mn-lt"/>
              </a:rPr>
              <a:t>Čop</a:t>
            </a:r>
            <a:r>
              <a:rPr lang="en-GB" sz="2400" dirty="0" smtClean="0">
                <a:latin typeface="+mn-lt"/>
              </a:rPr>
              <a:t> were the favourites to win the </a:t>
            </a:r>
            <a:r>
              <a:rPr lang="sl-SI" sz="2400" dirty="0" smtClean="0">
                <a:latin typeface="+mn-lt"/>
              </a:rPr>
              <a:t>M</a:t>
            </a:r>
            <a:r>
              <a:rPr lang="en-GB" sz="2400" dirty="0" smtClean="0">
                <a:latin typeface="+mn-lt"/>
              </a:rPr>
              <a:t>en's </a:t>
            </a:r>
            <a:r>
              <a:rPr lang="en-GB" sz="2400" dirty="0" smtClean="0">
                <a:latin typeface="+mn-lt"/>
              </a:rPr>
              <a:t>double sculls at the 2004 Summer Olympics, but they finished in silver medal position.</a:t>
            </a:r>
            <a:endParaRPr lang="sl-SI" sz="2400" dirty="0">
              <a:latin typeface="+mn-lt"/>
            </a:endParaRPr>
          </a:p>
        </p:txBody>
      </p:sp>
      <p:sp>
        <p:nvSpPr>
          <p:cNvPr id="9" name="Pravokotnik 8"/>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i="1" dirty="0" err="1" smtClean="0">
                <a:solidFill>
                  <a:srgbClr val="FFC000"/>
                </a:solidFill>
                <a:effectLst>
                  <a:outerShdw blurRad="38100" dist="38100" dir="2700000" algn="tl">
                    <a:srgbClr val="000000">
                      <a:alpha val="43137"/>
                    </a:srgbClr>
                  </a:outerShdw>
                </a:effectLst>
              </a:rPr>
              <a:t>WINTER</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GAMES</a:t>
            </a:r>
            <a:endParaRPr lang="sl-SI" sz="5400" dirty="0"/>
          </a:p>
        </p:txBody>
      </p:sp>
      <p:graphicFrame>
        <p:nvGraphicFramePr>
          <p:cNvPr id="6" name="Ograda vsebine 5"/>
          <p:cNvGraphicFramePr>
            <a:graphicFrameLocks noGrp="1"/>
          </p:cNvGraphicFramePr>
          <p:nvPr>
            <p:ph idx="1"/>
          </p:nvPr>
        </p:nvGraphicFramePr>
        <p:xfrm>
          <a:off x="428625" y="1500188"/>
          <a:ext cx="8258175" cy="3200400"/>
        </p:xfrm>
        <a:graphic>
          <a:graphicData uri="http://schemas.openxmlformats.org/drawingml/2006/table">
            <a:tbl>
              <a:tblPr firstRow="1" bandRow="1">
                <a:tableStyleId>{93296810-A885-4BE3-A3E7-6D5BEEA58F35}</a:tableStyleId>
              </a:tblPr>
              <a:tblGrid>
                <a:gridCol w="1335063"/>
                <a:gridCol w="3312368"/>
                <a:gridCol w="3610744"/>
              </a:tblGrid>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3200" b="1" dirty="0" smtClean="0">
                          <a:effectLst>
                            <a:outerShdw blurRad="38100" dist="38100" dir="2700000" algn="tl">
                              <a:srgbClr val="000000">
                                <a:alpha val="43137"/>
                              </a:srgbClr>
                            </a:outerShdw>
                          </a:effectLst>
                        </a:rPr>
                        <a:t>2002 - </a:t>
                      </a:r>
                      <a:r>
                        <a:rPr lang="en-GB" sz="3200" b="1" noProof="0" dirty="0" smtClean="0">
                          <a:effectLst>
                            <a:outerShdw blurRad="38100" dist="38100" dir="2700000" algn="tl">
                              <a:srgbClr val="000000">
                                <a:alpha val="43137"/>
                              </a:srgbClr>
                            </a:outerShdw>
                          </a:effectLst>
                        </a:rPr>
                        <a:t>SALT LAKE CITY</a:t>
                      </a:r>
                      <a:r>
                        <a:rPr lang="en-GB" sz="3200" b="1" baseline="0" noProof="0" dirty="0" smtClean="0">
                          <a:effectLst>
                            <a:outerShdw blurRad="38100" dist="38100" dir="2700000" algn="tl">
                              <a:srgbClr val="000000">
                                <a:alpha val="43137"/>
                              </a:srgbClr>
                            </a:outerShdw>
                          </a:effectLst>
                        </a:rPr>
                        <a:t> - US</a:t>
                      </a:r>
                      <a:endParaRPr lang="sl-SI" sz="3200" b="1" dirty="0">
                        <a:effectLst>
                          <a:outerShdw blurRad="38100" dist="38100" dir="2700000" algn="tl">
                            <a:srgbClr val="000000">
                              <a:alpha val="43137"/>
                            </a:srgbClr>
                          </a:outerShdw>
                        </a:effectLst>
                      </a:endParaRPr>
                    </a:p>
                  </a:txBody>
                  <a:tcPr/>
                </a:tc>
                <a:tc hMerge="1">
                  <a:txBody>
                    <a:bodyPr/>
                    <a:lstStyle/>
                    <a:p>
                      <a:endParaRPr lang="sl-SI" dirty="0"/>
                    </a:p>
                  </a:txBody>
                  <a:tcPr/>
                </a:tc>
                <a:tc hMerge="1">
                  <a:txBody>
                    <a:bodyPr/>
                    <a:lstStyle/>
                    <a:p>
                      <a:endParaRPr lang="sl-SI" dirty="0"/>
                    </a:p>
                  </a:txBody>
                  <a:tcPr/>
                </a:tc>
              </a:tr>
              <a:tr h="370840">
                <a:tc>
                  <a:txBody>
                    <a:bodyPr/>
                    <a:lstStyle/>
                    <a:p>
                      <a:pPr algn="ctr"/>
                      <a:r>
                        <a:rPr lang="en-GB" sz="3200" b="1" i="1" noProof="0" smtClean="0">
                          <a:solidFill>
                            <a:srgbClr val="00B050"/>
                          </a:solidFill>
                          <a:effectLst>
                            <a:outerShdw blurRad="38100" dist="38100" dir="2700000" algn="tl">
                              <a:srgbClr val="000000">
                                <a:alpha val="43137"/>
                              </a:srgbClr>
                            </a:outerShdw>
                          </a:effectLst>
                        </a:rPr>
                        <a:t>PLACE</a:t>
                      </a:r>
                      <a:endParaRPr lang="en-GB" sz="3200" b="1" i="1" noProof="0">
                        <a:solidFill>
                          <a:srgbClr val="00B050"/>
                        </a:solidFill>
                        <a:effectLst>
                          <a:outerShdw blurRad="38100" dist="38100" dir="2700000" algn="tl">
                            <a:srgbClr val="000000">
                              <a:alpha val="43137"/>
                            </a:srgbClr>
                          </a:outerShdw>
                        </a:effectLst>
                      </a:endParaRPr>
                    </a:p>
                  </a:txBody>
                  <a:tcPr/>
                </a:tc>
                <a:tc>
                  <a:txBody>
                    <a:bodyPr/>
                    <a:lstStyle/>
                    <a:p>
                      <a:pPr algn="ctr"/>
                      <a:r>
                        <a:rPr lang="en-GB" sz="3200" b="1" i="1" noProof="0" smtClean="0">
                          <a:solidFill>
                            <a:srgbClr val="00B050"/>
                          </a:solidFill>
                          <a:effectLst>
                            <a:outerShdw blurRad="38100" dist="38100" dir="2700000" algn="tl">
                              <a:srgbClr val="000000">
                                <a:alpha val="43137"/>
                              </a:srgbClr>
                            </a:outerShdw>
                          </a:effectLst>
                        </a:rPr>
                        <a:t>WHO</a:t>
                      </a:r>
                      <a:endParaRPr lang="en-GB" sz="3200" b="1" i="1" noProof="0">
                        <a:solidFill>
                          <a:srgbClr val="00B050"/>
                        </a:solidFill>
                        <a:effectLst>
                          <a:outerShdw blurRad="38100" dist="38100" dir="2700000" algn="tl">
                            <a:srgbClr val="000000">
                              <a:alpha val="43137"/>
                            </a:srgbClr>
                          </a:outerShdw>
                        </a:effectLst>
                      </a:endParaRPr>
                    </a:p>
                  </a:txBody>
                  <a:tcPr/>
                </a:tc>
                <a:tc>
                  <a:txBody>
                    <a:bodyPr/>
                    <a:lstStyle/>
                    <a:p>
                      <a:pPr algn="ctr"/>
                      <a:r>
                        <a:rPr lang="en-GB" sz="3200" b="1" i="1" noProof="0" smtClean="0">
                          <a:solidFill>
                            <a:srgbClr val="00B050"/>
                          </a:solidFill>
                          <a:effectLst>
                            <a:outerShdw blurRad="38100" dist="38100" dir="2700000" algn="tl">
                              <a:srgbClr val="000000">
                                <a:alpha val="43137"/>
                              </a:srgbClr>
                            </a:outerShdw>
                          </a:effectLst>
                        </a:rPr>
                        <a:t>DISCIPLINE</a:t>
                      </a:r>
                      <a:r>
                        <a:rPr lang="en-GB" sz="3200" b="1" i="1" baseline="0" noProof="0" smtClean="0">
                          <a:solidFill>
                            <a:srgbClr val="00B050"/>
                          </a:solidFill>
                          <a:effectLst>
                            <a:outerShdw blurRad="38100" dist="38100" dir="2700000" algn="tl">
                              <a:srgbClr val="000000">
                                <a:alpha val="43137"/>
                              </a:srgbClr>
                            </a:outerShdw>
                          </a:effectLst>
                        </a:rPr>
                        <a:t> / EVENT</a:t>
                      </a:r>
                      <a:endParaRPr lang="en-GB" sz="3200" b="1" i="1" noProof="0">
                        <a:solidFill>
                          <a:srgbClr val="00B050"/>
                        </a:solidFill>
                        <a:effectLst>
                          <a:outerShdw blurRad="38100" dist="38100" dir="2700000" algn="tl">
                            <a:srgbClr val="000000">
                              <a:alpha val="43137"/>
                            </a:srgbClr>
                          </a:outerShdw>
                        </a:effectLst>
                      </a:endParaRPr>
                    </a:p>
                  </a:txBody>
                  <a:tcPr/>
                </a:tc>
              </a:tr>
              <a:tr h="370840">
                <a:tc>
                  <a:txBody>
                    <a:bodyPr/>
                    <a:lstStyle/>
                    <a:p>
                      <a:pPr algn="ctr"/>
                      <a:r>
                        <a:rPr lang="en-GB" sz="3200" b="1" noProof="0" smtClean="0">
                          <a:solidFill>
                            <a:srgbClr val="0070C0"/>
                          </a:solidFill>
                          <a:effectLst>
                            <a:outerShdw blurRad="38100" dist="38100" dir="2700000" algn="tl">
                              <a:srgbClr val="000000">
                                <a:alpha val="43137"/>
                              </a:srgbClr>
                            </a:outerShdw>
                          </a:effectLst>
                        </a:rPr>
                        <a:t>3rd</a:t>
                      </a:r>
                      <a:endParaRPr lang="en-GB" sz="3200" b="1" noProof="0">
                        <a:solidFill>
                          <a:srgbClr val="0070C0"/>
                        </a:solidFill>
                        <a:effectLst>
                          <a:outerShdw blurRad="38100" dist="38100" dir="2700000" algn="tl">
                            <a:srgbClr val="000000">
                              <a:alpha val="43137"/>
                            </a:srgbClr>
                          </a:outerShdw>
                        </a:effectLst>
                      </a:endParaRPr>
                    </a:p>
                  </a:txBody>
                  <a:tcPr/>
                </a:tc>
                <a:tc>
                  <a:txBody>
                    <a:bodyPr/>
                    <a:lstStyle/>
                    <a:p>
                      <a:pPr algn="ctr"/>
                      <a:r>
                        <a:rPr lang="en-GB" sz="3200" b="1" noProof="0" smtClean="0">
                          <a:solidFill>
                            <a:srgbClr val="0070C0"/>
                          </a:solidFill>
                          <a:effectLst>
                            <a:outerShdw blurRad="38100" dist="38100" dir="2700000" algn="tl">
                              <a:srgbClr val="000000">
                                <a:alpha val="43137"/>
                              </a:srgbClr>
                            </a:outerShdw>
                          </a:effectLst>
                        </a:rPr>
                        <a:t>PRIMOŽ PETERKA</a:t>
                      </a:r>
                    </a:p>
                    <a:p>
                      <a:pPr algn="ctr"/>
                      <a:r>
                        <a:rPr lang="en-GB" sz="3200" b="1" noProof="0" smtClean="0">
                          <a:solidFill>
                            <a:srgbClr val="0070C0"/>
                          </a:solidFill>
                          <a:effectLst>
                            <a:outerShdw blurRad="38100" dist="38100" dir="2700000" algn="tl">
                              <a:srgbClr val="000000">
                                <a:alpha val="43137"/>
                              </a:srgbClr>
                            </a:outerShdw>
                          </a:effectLst>
                        </a:rPr>
                        <a:t>DAMJAN</a:t>
                      </a:r>
                      <a:r>
                        <a:rPr lang="en-GB" sz="3200" b="1" baseline="0" noProof="0" smtClean="0">
                          <a:solidFill>
                            <a:srgbClr val="0070C0"/>
                          </a:solidFill>
                          <a:effectLst>
                            <a:outerShdw blurRad="38100" dist="38100" dir="2700000" algn="tl">
                              <a:srgbClr val="000000">
                                <a:alpha val="43137"/>
                              </a:srgbClr>
                            </a:outerShdw>
                          </a:effectLst>
                        </a:rPr>
                        <a:t> FRAS</a:t>
                      </a:r>
                    </a:p>
                    <a:p>
                      <a:pPr algn="ctr"/>
                      <a:r>
                        <a:rPr lang="en-GB" sz="3200" b="1" baseline="0" noProof="0" smtClean="0">
                          <a:solidFill>
                            <a:srgbClr val="0070C0"/>
                          </a:solidFill>
                          <a:effectLst>
                            <a:outerShdw blurRad="38100" dist="38100" dir="2700000" algn="tl">
                              <a:srgbClr val="000000">
                                <a:alpha val="43137"/>
                              </a:srgbClr>
                            </a:outerShdw>
                          </a:effectLst>
                        </a:rPr>
                        <a:t>PETER ŽONTA</a:t>
                      </a:r>
                    </a:p>
                    <a:p>
                      <a:pPr algn="ctr"/>
                      <a:r>
                        <a:rPr lang="en-GB" sz="3200" b="1" baseline="0" noProof="0" smtClean="0">
                          <a:solidFill>
                            <a:srgbClr val="0070C0"/>
                          </a:solidFill>
                          <a:effectLst>
                            <a:outerShdw blurRad="38100" dist="38100" dir="2700000" algn="tl">
                              <a:srgbClr val="000000">
                                <a:alpha val="43137"/>
                              </a:srgbClr>
                            </a:outerShdw>
                          </a:effectLst>
                        </a:rPr>
                        <a:t>ROBERT KRANJEC</a:t>
                      </a:r>
                      <a:endParaRPr lang="en-GB" sz="3200" b="1" noProof="0">
                        <a:solidFill>
                          <a:srgbClr val="0070C0"/>
                        </a:solidFill>
                        <a:effectLst>
                          <a:outerShdw blurRad="38100" dist="38100" dir="2700000" algn="tl">
                            <a:srgbClr val="000000">
                              <a:alpha val="43137"/>
                            </a:srgbClr>
                          </a:outerShdw>
                        </a:effectLst>
                      </a:endParaRPr>
                    </a:p>
                  </a:txBody>
                  <a:tcPr/>
                </a:tc>
                <a:tc>
                  <a:txBody>
                    <a:bodyPr/>
                    <a:lstStyle/>
                    <a:p>
                      <a:pPr algn="ctr"/>
                      <a:r>
                        <a:rPr lang="en-GB" sz="3200" b="1" noProof="0" dirty="0" smtClean="0">
                          <a:solidFill>
                            <a:srgbClr val="0070C0"/>
                          </a:solidFill>
                          <a:effectLst>
                            <a:outerShdw blurRad="38100" dist="38100" dir="2700000" algn="tl">
                              <a:srgbClr val="000000">
                                <a:alpha val="43137"/>
                              </a:srgbClr>
                            </a:outerShdw>
                          </a:effectLst>
                        </a:rPr>
                        <a:t>ski jumping – </a:t>
                      </a:r>
                      <a:r>
                        <a:rPr lang="sl-SI" sz="3200" b="1" noProof="0" dirty="0" err="1" smtClean="0">
                          <a:solidFill>
                            <a:srgbClr val="0070C0"/>
                          </a:solidFill>
                          <a:effectLst>
                            <a:outerShdw blurRad="38100" dist="38100" dir="2700000" algn="tl">
                              <a:srgbClr val="000000">
                                <a:alpha val="43137"/>
                              </a:srgbClr>
                            </a:outerShdw>
                          </a:effectLst>
                        </a:rPr>
                        <a:t>team</a:t>
                      </a:r>
                      <a:r>
                        <a:rPr lang="sl-SI" sz="3200" b="1" noProof="0" dirty="0" smtClean="0">
                          <a:solidFill>
                            <a:srgbClr val="0070C0"/>
                          </a:solidFill>
                          <a:effectLst>
                            <a:outerShdw blurRad="38100" dist="38100" dir="2700000" algn="tl">
                              <a:srgbClr val="000000">
                                <a:alpha val="43137"/>
                              </a:srgbClr>
                            </a:outerShdw>
                          </a:effectLst>
                        </a:rPr>
                        <a:t> </a:t>
                      </a:r>
                      <a:r>
                        <a:rPr lang="en-GB" sz="3200" b="1" noProof="0" dirty="0" smtClean="0">
                          <a:solidFill>
                            <a:srgbClr val="0070C0"/>
                          </a:solidFill>
                          <a:effectLst>
                            <a:outerShdw blurRad="38100" dist="38100" dir="2700000" algn="tl">
                              <a:srgbClr val="000000">
                                <a:alpha val="43137"/>
                              </a:srgbClr>
                            </a:outerShdw>
                          </a:effectLst>
                        </a:rPr>
                        <a:t>large hill</a:t>
                      </a:r>
                      <a:endParaRPr lang="en-GB" sz="3200" b="1" noProof="0" dirty="0">
                        <a:solidFill>
                          <a:srgbClr val="0070C0"/>
                        </a:solidFill>
                        <a:effectLst>
                          <a:outerShdw blurRad="38100" dist="38100" dir="2700000" algn="tl">
                            <a:srgbClr val="000000">
                              <a:alpha val="43137"/>
                            </a:srgbClr>
                          </a:outerShdw>
                        </a:effectLst>
                      </a:endParaRPr>
                    </a:p>
                  </a:txBody>
                  <a:tcPr/>
                </a:tc>
              </a:tr>
            </a:tbl>
          </a:graphicData>
        </a:graphic>
      </p:graphicFrame>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5" name="Pravokotnik 4"/>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6000" b="1" dirty="0" smtClean="0">
                <a:solidFill>
                  <a:srgbClr val="FFC000"/>
                </a:solidFill>
                <a:effectLst>
                  <a:outerShdw blurRad="38100" dist="38100" dir="2700000" algn="tl">
                    <a:srgbClr val="000000">
                      <a:alpha val="43137"/>
                    </a:srgbClr>
                  </a:outerShdw>
                </a:effectLst>
              </a:rPr>
              <a:t>LUKA ŠPIK </a:t>
            </a:r>
            <a:r>
              <a:rPr lang="sl-SI" b="1" dirty="0" err="1" smtClean="0">
                <a:solidFill>
                  <a:srgbClr val="FFC000"/>
                </a:solidFill>
                <a:effectLst>
                  <a:outerShdw blurRad="38100" dist="38100" dir="2700000" algn="tl">
                    <a:srgbClr val="000000">
                      <a:alpha val="43137"/>
                    </a:srgbClr>
                  </a:outerShdw>
                </a:effectLst>
              </a:rPr>
              <a:t>and</a:t>
            </a:r>
            <a:r>
              <a:rPr lang="sl-SI" sz="6000" dirty="0" smtClean="0"/>
              <a:t> </a:t>
            </a:r>
            <a:r>
              <a:rPr lang="sl-SI" sz="6000" b="1" dirty="0" smtClean="0">
                <a:solidFill>
                  <a:srgbClr val="FFC000"/>
                </a:solidFill>
                <a:effectLst>
                  <a:outerShdw blurRad="38100" dist="38100" dir="2700000" algn="tl">
                    <a:srgbClr val="000000">
                      <a:alpha val="43137"/>
                    </a:srgbClr>
                  </a:outerShdw>
                </a:effectLst>
              </a:rPr>
              <a:t>IZTOK ČOP</a:t>
            </a:r>
            <a:endParaRPr lang="sl-SI" sz="6000" dirty="0"/>
          </a:p>
        </p:txBody>
      </p:sp>
      <p:sp>
        <p:nvSpPr>
          <p:cNvPr id="4" name="Ograda noge 3"/>
          <p:cNvSpPr>
            <a:spLocks noGrp="1"/>
          </p:cNvSpPr>
          <p:nvPr>
            <p:ph type="ftr" sz="quarter" idx="10"/>
          </p:nvPr>
        </p:nvSpPr>
        <p:spPr/>
        <p:txBody>
          <a:bodyPr/>
          <a:lstStyle/>
          <a:p>
            <a:pPr>
              <a:defRPr/>
            </a:pPr>
            <a:r>
              <a:rPr lang="en-US" smtClean="0"/>
              <a:t>GRM PRIMARY SCHOOL, NOVO MESTO</a:t>
            </a:r>
            <a:endParaRPr lang="sl-SI"/>
          </a:p>
        </p:txBody>
      </p:sp>
      <p:pic>
        <p:nvPicPr>
          <p:cNvPr id="9" name="Ograda vsebine 8" descr="špik,čop4.jpeg"/>
          <p:cNvPicPr>
            <a:picLocks noGrp="1" noChangeAspect="1"/>
          </p:cNvPicPr>
          <p:nvPr>
            <p:ph idx="1"/>
          </p:nvPr>
        </p:nvPicPr>
        <p:blipFill>
          <a:blip r:embed="rId2" cstate="print"/>
          <a:stretch>
            <a:fillRect/>
          </a:stretch>
        </p:blipFill>
        <p:spPr>
          <a:xfrm>
            <a:off x="0" y="1484784"/>
            <a:ext cx="4280577" cy="400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PoljeZBesedilom 9"/>
          <p:cNvSpPr txBox="1"/>
          <p:nvPr/>
        </p:nvSpPr>
        <p:spPr>
          <a:xfrm>
            <a:off x="4283968" y="1556792"/>
            <a:ext cx="4860032" cy="3477875"/>
          </a:xfrm>
          <a:prstGeom prst="rect">
            <a:avLst/>
          </a:prstGeom>
          <a:noFill/>
        </p:spPr>
        <p:txBody>
          <a:bodyPr wrap="square" rtlCol="0">
            <a:spAutoFit/>
          </a:bodyPr>
          <a:lstStyle/>
          <a:p>
            <a:r>
              <a:rPr lang="en-GB" sz="2000" dirty="0" smtClean="0">
                <a:latin typeface="+mn-lt"/>
              </a:rPr>
              <a:t>Coming into the 2012 Summer Olympics in London they were not the favourites, however with a strong performance in the semi-finals they announced they could be in the running for a medal. In the final of the Men’s double sculls, after taking an early lead and holding it until nearly the 1500m mark, they lost the lead to the Italians and the later winners from New Zealand. They finished in the third position thus winning a bronze medal for Slovenia.</a:t>
            </a:r>
            <a:endParaRPr lang="sl-SI" sz="2000" dirty="0">
              <a:latin typeface="+mn-lt"/>
            </a:endParaRPr>
          </a:p>
        </p:txBody>
      </p:sp>
      <p:sp>
        <p:nvSpPr>
          <p:cNvPr id="11" name="Pravokotnik 10"/>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6000" b="1" dirty="0" smtClean="0">
                <a:solidFill>
                  <a:srgbClr val="FFC000"/>
                </a:solidFill>
                <a:effectLst>
                  <a:outerShdw blurRad="38100" dist="38100" dir="2700000" algn="tl">
                    <a:srgbClr val="000000">
                      <a:alpha val="43137"/>
                    </a:srgbClr>
                  </a:outerShdw>
                </a:effectLst>
              </a:rPr>
              <a:t>PRIMOŽ KOZMUS</a:t>
            </a:r>
            <a:endParaRPr lang="sl-SI" sz="6000" b="1" dirty="0">
              <a:solidFill>
                <a:srgbClr val="FFC000"/>
              </a:solidFill>
              <a:effectLst>
                <a:outerShdw blurRad="38100" dist="38100" dir="2700000" algn="tl">
                  <a:srgbClr val="000000">
                    <a:alpha val="43137"/>
                  </a:srgbClr>
                </a:outerShdw>
              </a:effectLst>
            </a:endParaRPr>
          </a:p>
        </p:txBody>
      </p:sp>
      <p:pic>
        <p:nvPicPr>
          <p:cNvPr id="5" name="Ograda vsebine 4" descr="primoz-kozmus-medalja-peking-2008.jpg"/>
          <p:cNvPicPr>
            <a:picLocks noGrp="1" noChangeAspect="1"/>
          </p:cNvPicPr>
          <p:nvPr>
            <p:ph idx="1"/>
          </p:nvPr>
        </p:nvPicPr>
        <p:blipFill>
          <a:blip r:embed="rId2" cstate="print"/>
          <a:stretch>
            <a:fillRect/>
          </a:stretch>
        </p:blipFill>
        <p:spPr>
          <a:xfrm>
            <a:off x="6810375" y="0"/>
            <a:ext cx="2333625" cy="1724025"/>
          </a:xfrm>
        </p:spPr>
      </p:pic>
      <p:sp>
        <p:nvSpPr>
          <p:cNvPr id="4" name="Ograda noge 3"/>
          <p:cNvSpPr>
            <a:spLocks noGrp="1"/>
          </p:cNvSpPr>
          <p:nvPr>
            <p:ph type="ftr" sz="quarter" idx="10"/>
          </p:nvPr>
        </p:nvSpPr>
        <p:spPr/>
        <p:txBody>
          <a:bodyPr/>
          <a:lstStyle/>
          <a:p>
            <a:pPr>
              <a:defRPr/>
            </a:pPr>
            <a:r>
              <a:rPr lang="en-US" smtClean="0"/>
              <a:t>GRM PRIMARY SCHOOL, NOVO MESTO</a:t>
            </a:r>
            <a:endParaRPr lang="sl-SI"/>
          </a:p>
        </p:txBody>
      </p:sp>
      <p:pic>
        <p:nvPicPr>
          <p:cNvPr id="6" name="Slika 5" descr="primoz-kozmus-peking-2008_0.jpg"/>
          <p:cNvPicPr>
            <a:picLocks noChangeAspect="1"/>
          </p:cNvPicPr>
          <p:nvPr/>
        </p:nvPicPr>
        <p:blipFill>
          <a:blip r:embed="rId3" cstate="print"/>
          <a:stretch>
            <a:fillRect/>
          </a:stretch>
        </p:blipFill>
        <p:spPr>
          <a:xfrm>
            <a:off x="0" y="1268760"/>
            <a:ext cx="5580112" cy="432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PoljeZBesedilom 6"/>
          <p:cNvSpPr txBox="1"/>
          <p:nvPr/>
        </p:nvSpPr>
        <p:spPr>
          <a:xfrm>
            <a:off x="5580112" y="1772816"/>
            <a:ext cx="3563888" cy="4154984"/>
          </a:xfrm>
          <a:prstGeom prst="rect">
            <a:avLst/>
          </a:prstGeom>
          <a:noFill/>
        </p:spPr>
        <p:txBody>
          <a:bodyPr wrap="square" rtlCol="0">
            <a:spAutoFit/>
          </a:bodyPr>
          <a:lstStyle/>
          <a:p>
            <a:r>
              <a:rPr lang="en-GB" sz="2400" dirty="0" err="1" smtClean="0">
                <a:latin typeface="+mn-lt"/>
              </a:rPr>
              <a:t>Primož</a:t>
            </a:r>
            <a:r>
              <a:rPr lang="en-GB" sz="2400" dirty="0" smtClean="0">
                <a:latin typeface="+mn-lt"/>
              </a:rPr>
              <a:t> </a:t>
            </a:r>
            <a:r>
              <a:rPr lang="en-GB" sz="2400" dirty="0" err="1" smtClean="0">
                <a:latin typeface="+mn-lt"/>
              </a:rPr>
              <a:t>Kozmus</a:t>
            </a:r>
            <a:r>
              <a:rPr lang="en-GB" sz="2400" dirty="0" smtClean="0">
                <a:latin typeface="+mn-lt"/>
              </a:rPr>
              <a:t>  (born September 30, 1979 in Novo </a:t>
            </a:r>
            <a:r>
              <a:rPr lang="en-GB" sz="2400" dirty="0" err="1" smtClean="0">
                <a:latin typeface="+mn-lt"/>
              </a:rPr>
              <a:t>mesto</a:t>
            </a:r>
            <a:r>
              <a:rPr lang="en-GB" sz="2400" dirty="0" smtClean="0">
                <a:latin typeface="+mn-lt"/>
              </a:rPr>
              <a:t>) is a Slovenian hammer thrower. His gold medals in the 2008 Summer Olympics in Beijing and the 2009 World Championships in Berlin made him the first ever Slovenian athlete to win both titles</a:t>
            </a:r>
            <a:r>
              <a:rPr lang="en-GB" sz="2000" dirty="0" smtClean="0">
                <a:latin typeface="+mn-lt"/>
              </a:rPr>
              <a:t>. </a:t>
            </a:r>
            <a:endParaRPr lang="sl-SI" sz="2000" dirty="0">
              <a:latin typeface="+mn-lt"/>
            </a:endParaRPr>
          </a:p>
        </p:txBody>
      </p:sp>
      <p:sp>
        <p:nvSpPr>
          <p:cNvPr id="8" name="Pravokotnik 7"/>
          <p:cNvSpPr/>
          <p:nvPr/>
        </p:nvSpPr>
        <p:spPr>
          <a:xfrm>
            <a:off x="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6000" b="1" dirty="0" smtClean="0">
                <a:solidFill>
                  <a:srgbClr val="FFC000"/>
                </a:solidFill>
                <a:effectLst>
                  <a:outerShdw blurRad="38100" dist="38100" dir="2700000" algn="tl">
                    <a:srgbClr val="000000">
                      <a:alpha val="43137"/>
                    </a:srgbClr>
                  </a:outerShdw>
                </a:effectLst>
              </a:rPr>
              <a:t>PRIMOŽ KOZMUS</a:t>
            </a:r>
            <a:endParaRPr lang="sl-SI" sz="6000" dirty="0"/>
          </a:p>
        </p:txBody>
      </p:sp>
      <p:sp>
        <p:nvSpPr>
          <p:cNvPr id="4" name="Ograda noge 3"/>
          <p:cNvSpPr>
            <a:spLocks noGrp="1"/>
          </p:cNvSpPr>
          <p:nvPr>
            <p:ph type="ftr" sz="quarter" idx="10"/>
          </p:nvPr>
        </p:nvSpPr>
        <p:spPr/>
        <p:txBody>
          <a:bodyPr/>
          <a:lstStyle/>
          <a:p>
            <a:pPr>
              <a:defRPr/>
            </a:pPr>
            <a:r>
              <a:rPr lang="en-US" smtClean="0"/>
              <a:t>GRM PRIMARY SCHOOL, NOVO MESTO</a:t>
            </a:r>
            <a:endParaRPr lang="sl-SI"/>
          </a:p>
        </p:txBody>
      </p:sp>
      <p:pic>
        <p:nvPicPr>
          <p:cNvPr id="7" name="Ograda vsebine 6" descr="primoz-kozmus-london-2012_0.jpg"/>
          <p:cNvPicPr>
            <a:picLocks noGrp="1" noChangeAspect="1"/>
          </p:cNvPicPr>
          <p:nvPr>
            <p:ph idx="1"/>
          </p:nvPr>
        </p:nvPicPr>
        <p:blipFill>
          <a:blip r:embed="rId2" cstate="print"/>
          <a:srcRect l="10063" r="51571"/>
          <a:stretch>
            <a:fillRect/>
          </a:stretch>
        </p:blipFill>
        <p:spPr>
          <a:xfrm>
            <a:off x="0" y="1469902"/>
            <a:ext cx="3347864" cy="4039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PoljeZBesedilom 7"/>
          <p:cNvSpPr txBox="1"/>
          <p:nvPr/>
        </p:nvSpPr>
        <p:spPr>
          <a:xfrm>
            <a:off x="3347864" y="1628800"/>
            <a:ext cx="5688632" cy="3970318"/>
          </a:xfrm>
          <a:prstGeom prst="rect">
            <a:avLst/>
          </a:prstGeom>
          <a:noFill/>
        </p:spPr>
        <p:txBody>
          <a:bodyPr wrap="square" rtlCol="0">
            <a:spAutoFit/>
          </a:bodyPr>
          <a:lstStyle/>
          <a:p>
            <a:r>
              <a:rPr lang="en-GB" sz="2800" dirty="0" smtClean="0">
                <a:latin typeface="+mn-lt"/>
              </a:rPr>
              <a:t>His personal best throw and the Slovenian record is 82.58 metres, achieved in September 2009 in </a:t>
            </a:r>
            <a:r>
              <a:rPr lang="en-GB" sz="2800" dirty="0" err="1" smtClean="0">
                <a:latin typeface="+mn-lt"/>
              </a:rPr>
              <a:t>Celje</a:t>
            </a:r>
            <a:r>
              <a:rPr lang="en-GB" sz="2800" dirty="0" smtClean="0">
                <a:latin typeface="+mn-lt"/>
              </a:rPr>
              <a:t>, Slovenia.</a:t>
            </a:r>
            <a:endParaRPr lang="sl-SI" sz="2800" dirty="0" smtClean="0">
              <a:latin typeface="+mn-lt"/>
            </a:endParaRPr>
          </a:p>
          <a:p>
            <a:r>
              <a:rPr lang="en-GB" sz="2800" dirty="0" smtClean="0">
                <a:latin typeface="+mn-lt"/>
              </a:rPr>
              <a:t>After moderate achievements in the 2011 season, </a:t>
            </a:r>
            <a:r>
              <a:rPr lang="en-GB" sz="2800" dirty="0" err="1" smtClean="0">
                <a:latin typeface="+mn-lt"/>
              </a:rPr>
              <a:t>Kozmus</a:t>
            </a:r>
            <a:r>
              <a:rPr lang="en-GB" sz="2800" dirty="0" smtClean="0">
                <a:latin typeface="+mn-lt"/>
              </a:rPr>
              <a:t> proved he was a top athlete by winning a silver </a:t>
            </a:r>
            <a:r>
              <a:rPr lang="en-GB" sz="2800" dirty="0" smtClean="0">
                <a:latin typeface="+mn-lt"/>
              </a:rPr>
              <a:t>medal </a:t>
            </a:r>
            <a:r>
              <a:rPr lang="en-GB" sz="2800" dirty="0" smtClean="0">
                <a:latin typeface="+mn-lt"/>
              </a:rPr>
              <a:t>at the 2012 London Olympic Games.</a:t>
            </a:r>
            <a:endParaRPr lang="sl-SI" sz="2800" dirty="0">
              <a:latin typeface="+mn-lt"/>
            </a:endParaRPr>
          </a:p>
        </p:txBody>
      </p:sp>
      <p:sp>
        <p:nvSpPr>
          <p:cNvPr id="9" name="Pravokotnik 8"/>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6000" b="1" dirty="0" smtClean="0">
                <a:solidFill>
                  <a:srgbClr val="FFC000"/>
                </a:solidFill>
                <a:effectLst>
                  <a:outerShdw blurRad="38100" dist="38100" dir="2700000" algn="tl">
                    <a:srgbClr val="000000">
                      <a:alpha val="43137"/>
                    </a:srgbClr>
                  </a:outerShdw>
                </a:effectLst>
              </a:rPr>
              <a:t>URŠKA ŽOLNIR</a:t>
            </a:r>
            <a:endParaRPr lang="sl-SI" sz="6000" b="1" dirty="0">
              <a:solidFill>
                <a:srgbClr val="FFC000"/>
              </a:solidFill>
              <a:effectLst>
                <a:outerShdw blurRad="38100" dist="38100" dir="2700000" algn="tl">
                  <a:srgbClr val="000000">
                    <a:alpha val="43137"/>
                  </a:srgbClr>
                </a:outerShdw>
              </a:effectLst>
            </a:endParaRPr>
          </a:p>
        </p:txBody>
      </p:sp>
      <p:pic>
        <p:nvPicPr>
          <p:cNvPr id="5" name="Ograda vsebine 4" descr="žolnir1.jpg"/>
          <p:cNvPicPr>
            <a:picLocks noGrp="1" noChangeAspect="1"/>
          </p:cNvPicPr>
          <p:nvPr>
            <p:ph idx="1"/>
          </p:nvPr>
        </p:nvPicPr>
        <p:blipFill>
          <a:blip r:embed="rId2" cstate="print"/>
          <a:stretch>
            <a:fillRect/>
          </a:stretch>
        </p:blipFill>
        <p:spPr>
          <a:xfrm>
            <a:off x="2879304" y="1268760"/>
            <a:ext cx="6264696"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oljeZBesedilom 5"/>
          <p:cNvSpPr txBox="1"/>
          <p:nvPr/>
        </p:nvSpPr>
        <p:spPr>
          <a:xfrm>
            <a:off x="179512" y="1700808"/>
            <a:ext cx="2664296" cy="3416320"/>
          </a:xfrm>
          <a:prstGeom prst="rect">
            <a:avLst/>
          </a:prstGeom>
          <a:noFill/>
        </p:spPr>
        <p:txBody>
          <a:bodyPr wrap="square" rtlCol="0">
            <a:spAutoFit/>
          </a:bodyPr>
          <a:lstStyle/>
          <a:p>
            <a:r>
              <a:rPr lang="en-GB" sz="2400" dirty="0" err="1" smtClean="0">
                <a:latin typeface="+mn-lt"/>
              </a:rPr>
              <a:t>Urška</a:t>
            </a:r>
            <a:r>
              <a:rPr lang="en-GB" sz="2400" dirty="0" smtClean="0">
                <a:latin typeface="+mn-lt"/>
              </a:rPr>
              <a:t> </a:t>
            </a:r>
            <a:r>
              <a:rPr lang="en-GB" sz="2400" dirty="0" err="1" smtClean="0">
                <a:latin typeface="+mn-lt"/>
              </a:rPr>
              <a:t>Žolnir</a:t>
            </a:r>
            <a:r>
              <a:rPr lang="en-GB" sz="2400" dirty="0" smtClean="0">
                <a:latin typeface="+mn-lt"/>
              </a:rPr>
              <a:t> (born October 9, 1981) is a Slovenian judoka. She's a member of Judo Club </a:t>
            </a:r>
            <a:r>
              <a:rPr lang="en-GB" sz="2400" dirty="0" err="1" smtClean="0">
                <a:latin typeface="+mn-lt"/>
              </a:rPr>
              <a:t>Sankaku</a:t>
            </a:r>
            <a:r>
              <a:rPr lang="en-GB" sz="2400" dirty="0" smtClean="0">
                <a:latin typeface="+mn-lt"/>
              </a:rPr>
              <a:t> </a:t>
            </a:r>
            <a:r>
              <a:rPr lang="en-GB" sz="2400" dirty="0" err="1" smtClean="0">
                <a:latin typeface="+mn-lt"/>
              </a:rPr>
              <a:t>Celje</a:t>
            </a:r>
            <a:r>
              <a:rPr lang="en-GB" sz="2400" dirty="0" smtClean="0">
                <a:latin typeface="+mn-lt"/>
              </a:rPr>
              <a:t>. She is the first Slovenian female Olympic gold winner.</a:t>
            </a:r>
            <a:endParaRPr lang="sl-SI" sz="2400" dirty="0">
              <a:latin typeface="+mn-lt"/>
            </a:endParaRPr>
          </a:p>
        </p:txBody>
      </p:sp>
      <p:sp>
        <p:nvSpPr>
          <p:cNvPr id="7" name="Pravokotnik 6"/>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6000" b="1" dirty="0" smtClean="0">
                <a:solidFill>
                  <a:srgbClr val="FFC000"/>
                </a:solidFill>
                <a:effectLst>
                  <a:outerShdw blurRad="38100" dist="38100" dir="2700000" algn="tl">
                    <a:srgbClr val="000000">
                      <a:alpha val="43137"/>
                    </a:srgbClr>
                  </a:outerShdw>
                </a:effectLst>
              </a:rPr>
              <a:t>URŠKA ŽOLNIR</a:t>
            </a:r>
            <a:endParaRPr lang="sl-SI" sz="6000" dirty="0"/>
          </a:p>
        </p:txBody>
      </p:sp>
      <p:pic>
        <p:nvPicPr>
          <p:cNvPr id="5" name="Ograda vsebine 4" descr="žolnir2.jpg"/>
          <p:cNvPicPr>
            <a:picLocks noGrp="1" noChangeAspect="1"/>
          </p:cNvPicPr>
          <p:nvPr>
            <p:ph idx="1"/>
          </p:nvPr>
        </p:nvPicPr>
        <p:blipFill>
          <a:blip r:embed="rId2" cstate="print"/>
          <a:srcRect l="29176"/>
          <a:stretch>
            <a:fillRect/>
          </a:stretch>
        </p:blipFill>
        <p:spPr>
          <a:xfrm>
            <a:off x="0" y="1196752"/>
            <a:ext cx="4106542"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oljeZBesedilom 5"/>
          <p:cNvSpPr txBox="1"/>
          <p:nvPr/>
        </p:nvSpPr>
        <p:spPr>
          <a:xfrm>
            <a:off x="4139952" y="1484784"/>
            <a:ext cx="5004048" cy="3785652"/>
          </a:xfrm>
          <a:prstGeom prst="rect">
            <a:avLst/>
          </a:prstGeom>
          <a:noFill/>
        </p:spPr>
        <p:txBody>
          <a:bodyPr wrap="square" rtlCol="0">
            <a:spAutoFit/>
          </a:bodyPr>
          <a:lstStyle/>
          <a:p>
            <a:r>
              <a:rPr lang="en-GB" sz="2400" dirty="0" smtClean="0">
                <a:latin typeface="+mn-lt"/>
              </a:rPr>
              <a:t>She won the bronze medal in the half-middleweight (–63 kg) division at the 2004 Summer Olympics and gold medal at the 2012 Olympics in the same division. That makes her the most successful Slovenian judoka of all time</a:t>
            </a:r>
            <a:r>
              <a:rPr lang="en-GB" sz="2400" dirty="0" smtClean="0">
                <a:latin typeface="+mn-lt"/>
              </a:rPr>
              <a:t>.</a:t>
            </a:r>
            <a:endParaRPr lang="sl-SI" sz="2400" dirty="0" smtClean="0">
              <a:latin typeface="+mn-lt"/>
            </a:endParaRPr>
          </a:p>
          <a:p>
            <a:endParaRPr lang="sl-SI" sz="2400" dirty="0" smtClean="0">
              <a:latin typeface="+mn-lt"/>
            </a:endParaRPr>
          </a:p>
          <a:p>
            <a:r>
              <a:rPr lang="en-GB" sz="2400" dirty="0" smtClean="0">
                <a:latin typeface="+mn-lt"/>
              </a:rPr>
              <a:t>She was the Slovenian flag bearer at the Beijing 2008 Olympics.</a:t>
            </a:r>
            <a:endParaRPr lang="sl-SI" sz="2400" dirty="0">
              <a:latin typeface="+mn-lt"/>
            </a:endParaRPr>
          </a:p>
        </p:txBody>
      </p:sp>
      <p:sp>
        <p:nvSpPr>
          <p:cNvPr id="7" name="Pravokotnik 6"/>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i="1" dirty="0" err="1" smtClean="0">
                <a:solidFill>
                  <a:srgbClr val="FFC000"/>
                </a:solidFill>
                <a:effectLst>
                  <a:outerShdw blurRad="38100" dist="38100" dir="2700000" algn="tl">
                    <a:srgbClr val="000000">
                      <a:alpha val="43137"/>
                    </a:srgbClr>
                  </a:outerShdw>
                </a:effectLst>
              </a:rPr>
              <a:t>WINTER</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GAMES</a:t>
            </a:r>
            <a:endParaRPr lang="sl-SI" sz="5400" dirty="0"/>
          </a:p>
        </p:txBody>
      </p:sp>
      <p:graphicFrame>
        <p:nvGraphicFramePr>
          <p:cNvPr id="5" name="Ograda vsebine 4"/>
          <p:cNvGraphicFramePr>
            <a:graphicFrameLocks noGrp="1"/>
          </p:cNvGraphicFramePr>
          <p:nvPr>
            <p:ph idx="1"/>
          </p:nvPr>
        </p:nvGraphicFramePr>
        <p:xfrm>
          <a:off x="428625" y="1500188"/>
          <a:ext cx="8258175" cy="3566160"/>
        </p:xfrm>
        <a:graphic>
          <a:graphicData uri="http://schemas.openxmlformats.org/drawingml/2006/table">
            <a:tbl>
              <a:tblPr firstRow="1" bandRow="1">
                <a:tableStyleId>{93296810-A885-4BE3-A3E7-6D5BEEA58F35}</a:tableStyleId>
              </a:tblPr>
              <a:tblGrid>
                <a:gridCol w="1623095"/>
                <a:gridCol w="2736304"/>
                <a:gridCol w="3898776"/>
              </a:tblGrid>
              <a:tr h="370840">
                <a:tc gridSpan="3">
                  <a:txBody>
                    <a:bodyPr/>
                    <a:lstStyle/>
                    <a:p>
                      <a:pPr algn="ctr"/>
                      <a:r>
                        <a:rPr lang="en-GB" sz="3600" b="1" noProof="0" dirty="0" smtClean="0">
                          <a:effectLst>
                            <a:outerShdw blurRad="38100" dist="38100" dir="2700000" algn="tl">
                              <a:srgbClr val="000000">
                                <a:alpha val="43137"/>
                              </a:srgbClr>
                            </a:outerShdw>
                          </a:effectLst>
                        </a:rPr>
                        <a:t>2010 – VANCOUVER - CANADA</a:t>
                      </a:r>
                      <a:endParaRPr lang="en-GB" sz="3600" b="1" noProof="0" dirty="0">
                        <a:effectLst>
                          <a:outerShdw blurRad="38100" dist="38100" dir="2700000" algn="tl">
                            <a:srgbClr val="000000">
                              <a:alpha val="43137"/>
                            </a:srgbClr>
                          </a:outerShdw>
                        </a:effectLst>
                      </a:endParaRPr>
                    </a:p>
                  </a:txBody>
                  <a:tcPr/>
                </a:tc>
                <a:tc hMerge="1">
                  <a:txBody>
                    <a:bodyPr/>
                    <a:lstStyle/>
                    <a:p>
                      <a:endParaRPr lang="sl-SI" dirty="0"/>
                    </a:p>
                  </a:txBody>
                  <a:tcPr/>
                </a:tc>
                <a:tc hMerge="1">
                  <a:txBody>
                    <a:bodyPr/>
                    <a:lstStyle/>
                    <a:p>
                      <a:endParaRPr lang="sl-SI" dirty="0"/>
                    </a:p>
                  </a:txBody>
                  <a:tcPr/>
                </a:tc>
              </a:tr>
              <a:tr h="370840">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PLACE</a:t>
                      </a:r>
                      <a:endParaRPr lang="en-GB" sz="28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WHO</a:t>
                      </a:r>
                      <a:endParaRPr lang="en-GB" sz="28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800" b="1" i="1" noProof="0" dirty="0" smtClean="0">
                          <a:solidFill>
                            <a:srgbClr val="00B050"/>
                          </a:solidFill>
                          <a:effectLst>
                            <a:outerShdw blurRad="38100" dist="38100" dir="2700000" algn="tl">
                              <a:srgbClr val="000000">
                                <a:alpha val="43137"/>
                              </a:srgbClr>
                            </a:outerShdw>
                          </a:effectLst>
                        </a:rPr>
                        <a:t>DISCIPLINE</a:t>
                      </a:r>
                      <a:r>
                        <a:rPr lang="sl-SI" sz="2800" b="1" i="1" noProof="0" dirty="0" smtClean="0">
                          <a:solidFill>
                            <a:srgbClr val="00B050"/>
                          </a:solidFill>
                          <a:effectLst>
                            <a:outerShdw blurRad="38100" dist="38100" dir="2700000" algn="tl">
                              <a:srgbClr val="000000">
                                <a:alpha val="43137"/>
                              </a:srgbClr>
                            </a:outerShdw>
                          </a:effectLst>
                        </a:rPr>
                        <a:t> / </a:t>
                      </a:r>
                      <a:r>
                        <a:rPr lang="sl-SI" sz="2800" b="1" i="1" noProof="0" dirty="0" err="1" smtClean="0">
                          <a:solidFill>
                            <a:srgbClr val="00B050"/>
                          </a:solidFill>
                          <a:effectLst>
                            <a:outerShdw blurRad="38100" dist="38100" dir="2700000" algn="tl">
                              <a:srgbClr val="000000">
                                <a:alpha val="43137"/>
                              </a:srgbClr>
                            </a:outerShdw>
                          </a:effectLst>
                        </a:rPr>
                        <a:t>EVENT</a:t>
                      </a:r>
                      <a:endParaRPr lang="en-GB" sz="2800" b="1" i="1" noProof="0" dirty="0">
                        <a:solidFill>
                          <a:srgbClr val="00B050"/>
                        </a:solidFill>
                        <a:effectLst>
                          <a:outerShdw blurRad="38100" dist="38100" dir="2700000" algn="tl">
                            <a:srgbClr val="000000">
                              <a:alpha val="43137"/>
                            </a:srgbClr>
                          </a:outerShdw>
                        </a:effectLst>
                      </a:endParaRPr>
                    </a:p>
                  </a:txBody>
                  <a:tcPr/>
                </a:tc>
              </a:tr>
              <a:tr h="370840">
                <a:tc>
                  <a:txBody>
                    <a:bodyPr/>
                    <a:lstStyle/>
                    <a:p>
                      <a:pPr algn="ctr"/>
                      <a:r>
                        <a:rPr lang="en-GB" sz="2800" b="1" noProof="0" smtClean="0">
                          <a:solidFill>
                            <a:srgbClr val="EE1295"/>
                          </a:solidFill>
                          <a:effectLst>
                            <a:outerShdw blurRad="38100" dist="38100" dir="2700000" algn="tl">
                              <a:srgbClr val="000000">
                                <a:alpha val="43137"/>
                              </a:srgbClr>
                            </a:outerShdw>
                          </a:effectLst>
                        </a:rPr>
                        <a:t>2nd</a:t>
                      </a:r>
                      <a:endParaRPr lang="en-GB" sz="2800" b="1" noProof="0">
                        <a:solidFill>
                          <a:srgbClr val="EE1295"/>
                        </a:solidFill>
                        <a:effectLst>
                          <a:outerShdw blurRad="38100" dist="38100" dir="2700000" algn="tl">
                            <a:srgbClr val="000000">
                              <a:alpha val="43137"/>
                            </a:srgbClr>
                          </a:outerShdw>
                        </a:effectLst>
                      </a:endParaRPr>
                    </a:p>
                  </a:txBody>
                  <a:tcPr/>
                </a:tc>
                <a:tc>
                  <a:txBody>
                    <a:bodyPr/>
                    <a:lstStyle/>
                    <a:p>
                      <a:pPr algn="ctr"/>
                      <a:r>
                        <a:rPr lang="en-GB" sz="2800" b="1" noProof="0" smtClean="0">
                          <a:solidFill>
                            <a:srgbClr val="EE1295"/>
                          </a:solidFill>
                          <a:effectLst>
                            <a:outerShdw blurRad="38100" dist="38100" dir="2700000" algn="tl">
                              <a:srgbClr val="000000">
                                <a:alpha val="43137"/>
                              </a:srgbClr>
                            </a:outerShdw>
                          </a:effectLst>
                        </a:rPr>
                        <a:t>TINA</a:t>
                      </a:r>
                      <a:r>
                        <a:rPr lang="en-GB" sz="2800" b="1" baseline="0" noProof="0" smtClean="0">
                          <a:solidFill>
                            <a:srgbClr val="EE1295"/>
                          </a:solidFill>
                          <a:effectLst>
                            <a:outerShdw blurRad="38100" dist="38100" dir="2700000" algn="tl">
                              <a:srgbClr val="000000">
                                <a:alpha val="43137"/>
                              </a:srgbClr>
                            </a:outerShdw>
                          </a:effectLst>
                        </a:rPr>
                        <a:t> MAZE</a:t>
                      </a:r>
                      <a:endParaRPr lang="en-GB" sz="2800" b="1" noProof="0">
                        <a:solidFill>
                          <a:srgbClr val="EE1295"/>
                        </a:solidFill>
                        <a:effectLst>
                          <a:outerShdw blurRad="38100" dist="38100" dir="2700000" algn="tl">
                            <a:srgbClr val="000000">
                              <a:alpha val="43137"/>
                            </a:srgbClr>
                          </a:outerShdw>
                        </a:effectLst>
                      </a:endParaRPr>
                    </a:p>
                  </a:txBody>
                  <a:tcPr/>
                </a:tc>
                <a:tc>
                  <a:txBody>
                    <a:bodyPr/>
                    <a:lstStyle/>
                    <a:p>
                      <a:pPr algn="ctr"/>
                      <a:r>
                        <a:rPr lang="en-GB" sz="2800" b="1" noProof="0" smtClean="0">
                          <a:solidFill>
                            <a:srgbClr val="EE1295"/>
                          </a:solidFill>
                          <a:effectLst>
                            <a:outerShdw blurRad="38100" dist="38100" dir="2700000" algn="tl">
                              <a:srgbClr val="000000">
                                <a:alpha val="43137"/>
                              </a:srgbClr>
                            </a:outerShdw>
                          </a:effectLst>
                        </a:rPr>
                        <a:t>alpine skiing – super G</a:t>
                      </a:r>
                      <a:endParaRPr lang="en-GB" sz="2800" b="1" noProof="0">
                        <a:solidFill>
                          <a:srgbClr val="EE1295"/>
                        </a:solidFill>
                        <a:effectLst>
                          <a:outerShdw blurRad="38100" dist="38100" dir="2700000" algn="tl">
                            <a:srgbClr val="000000">
                              <a:alpha val="43137"/>
                            </a:srgbClr>
                          </a:outerShdw>
                        </a:effectLst>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1" noProof="0" smtClean="0">
                          <a:solidFill>
                            <a:srgbClr val="EE1295"/>
                          </a:solidFill>
                          <a:effectLst>
                            <a:outerShdw blurRad="38100" dist="38100" dir="2700000" algn="tl">
                              <a:srgbClr val="000000">
                                <a:alpha val="43137"/>
                              </a:srgbClr>
                            </a:outerShdw>
                          </a:effectLst>
                        </a:rPr>
                        <a:t>2nd</a:t>
                      </a:r>
                    </a:p>
                    <a:p>
                      <a:pPr algn="ctr"/>
                      <a:endParaRPr lang="en-GB" sz="2800" b="1" noProof="0">
                        <a:solidFill>
                          <a:srgbClr val="EE1295"/>
                        </a:solidFill>
                        <a:effectLst>
                          <a:outerShdw blurRad="38100" dist="38100" dir="2700000" algn="tl">
                            <a:srgbClr val="000000">
                              <a:alpha val="43137"/>
                            </a:srgbClr>
                          </a:outerShdw>
                        </a:effectLst>
                      </a:endParaRPr>
                    </a:p>
                  </a:txBody>
                  <a:tcPr/>
                </a:tc>
                <a:tc>
                  <a:txBody>
                    <a:bodyPr/>
                    <a:lstStyle/>
                    <a:p>
                      <a:pPr algn="ctr"/>
                      <a:r>
                        <a:rPr lang="en-GB" sz="2800" b="1" noProof="0" smtClean="0">
                          <a:solidFill>
                            <a:srgbClr val="EE1295"/>
                          </a:solidFill>
                          <a:effectLst>
                            <a:outerShdw blurRad="38100" dist="38100" dir="2700000" algn="tl">
                              <a:srgbClr val="000000">
                                <a:alpha val="43137"/>
                              </a:srgbClr>
                            </a:outerShdw>
                          </a:effectLst>
                        </a:rPr>
                        <a:t>TINA MAZE</a:t>
                      </a:r>
                      <a:endParaRPr lang="en-GB" sz="2800" b="1" noProof="0">
                        <a:solidFill>
                          <a:srgbClr val="EE1295"/>
                        </a:solidFill>
                        <a:effectLst>
                          <a:outerShdw blurRad="38100" dist="38100" dir="2700000" algn="tl">
                            <a:srgbClr val="000000">
                              <a:alpha val="43137"/>
                            </a:srgbClr>
                          </a:outerShdw>
                        </a:effectLst>
                      </a:endParaRPr>
                    </a:p>
                  </a:txBody>
                  <a:tcPr/>
                </a:tc>
                <a:tc>
                  <a:txBody>
                    <a:bodyPr/>
                    <a:lstStyle/>
                    <a:p>
                      <a:pPr algn="ctr"/>
                      <a:r>
                        <a:rPr lang="en-GB" sz="2800" b="1" noProof="0" smtClean="0">
                          <a:solidFill>
                            <a:srgbClr val="EE1295"/>
                          </a:solidFill>
                          <a:effectLst>
                            <a:outerShdw blurRad="38100" dist="38100" dir="2700000" algn="tl">
                              <a:srgbClr val="000000">
                                <a:alpha val="43137"/>
                              </a:srgbClr>
                            </a:outerShdw>
                          </a:effectLst>
                        </a:rPr>
                        <a:t>alpine</a:t>
                      </a:r>
                      <a:r>
                        <a:rPr lang="en-GB" sz="2800" b="1" baseline="0" noProof="0" smtClean="0">
                          <a:solidFill>
                            <a:srgbClr val="EE1295"/>
                          </a:solidFill>
                          <a:effectLst>
                            <a:outerShdw blurRad="38100" dist="38100" dir="2700000" algn="tl">
                              <a:srgbClr val="000000">
                                <a:alpha val="43137"/>
                              </a:srgbClr>
                            </a:outerShdw>
                          </a:effectLst>
                        </a:rPr>
                        <a:t> skiing – giant slalom</a:t>
                      </a:r>
                      <a:endParaRPr lang="en-GB" sz="2800" b="1" noProof="0">
                        <a:solidFill>
                          <a:srgbClr val="EE1295"/>
                        </a:solidFill>
                        <a:effectLst>
                          <a:outerShdw blurRad="38100" dist="38100" dir="2700000" algn="tl">
                            <a:srgbClr val="000000">
                              <a:alpha val="43137"/>
                            </a:srgbClr>
                          </a:outerShdw>
                        </a:effectLst>
                      </a:endParaRPr>
                    </a:p>
                  </a:txBody>
                  <a:tcPr/>
                </a:tc>
              </a:tr>
              <a:tr h="370840">
                <a:tc>
                  <a:txBody>
                    <a:bodyPr/>
                    <a:lstStyle/>
                    <a:p>
                      <a:pPr algn="ctr"/>
                      <a:r>
                        <a:rPr lang="en-GB" sz="2800" b="1" noProof="0" smtClean="0">
                          <a:solidFill>
                            <a:srgbClr val="EE1295"/>
                          </a:solidFill>
                          <a:effectLst>
                            <a:outerShdw blurRad="38100" dist="38100" dir="2700000" algn="tl">
                              <a:srgbClr val="000000">
                                <a:alpha val="43137"/>
                              </a:srgbClr>
                            </a:outerShdw>
                          </a:effectLst>
                        </a:rPr>
                        <a:t>3rd</a:t>
                      </a:r>
                      <a:endParaRPr lang="en-GB" sz="2800" b="1" noProof="0">
                        <a:solidFill>
                          <a:srgbClr val="EE1295"/>
                        </a:solidFill>
                        <a:effectLst>
                          <a:outerShdw blurRad="38100" dist="38100" dir="2700000" algn="tl">
                            <a:srgbClr val="000000">
                              <a:alpha val="43137"/>
                            </a:srgbClr>
                          </a:outerShdw>
                        </a:effectLst>
                      </a:endParaRPr>
                    </a:p>
                  </a:txBody>
                  <a:tcPr/>
                </a:tc>
                <a:tc>
                  <a:txBody>
                    <a:bodyPr/>
                    <a:lstStyle/>
                    <a:p>
                      <a:pPr algn="ctr"/>
                      <a:r>
                        <a:rPr lang="en-GB" sz="2800" b="1" noProof="0" smtClean="0">
                          <a:solidFill>
                            <a:srgbClr val="EE1295"/>
                          </a:solidFill>
                          <a:effectLst>
                            <a:outerShdw blurRad="38100" dist="38100" dir="2700000" algn="tl">
                              <a:srgbClr val="000000">
                                <a:alpha val="43137"/>
                              </a:srgbClr>
                            </a:outerShdw>
                          </a:effectLst>
                        </a:rPr>
                        <a:t>PETRA MAJDIČ</a:t>
                      </a:r>
                      <a:endParaRPr lang="en-GB" sz="2800" b="1" noProof="0">
                        <a:solidFill>
                          <a:srgbClr val="EE1295"/>
                        </a:solidFill>
                        <a:effectLst>
                          <a:outerShdw blurRad="38100" dist="38100" dir="2700000" algn="tl">
                            <a:srgbClr val="000000">
                              <a:alpha val="43137"/>
                            </a:srgbClr>
                          </a:outerShdw>
                        </a:effectLst>
                      </a:endParaRPr>
                    </a:p>
                  </a:txBody>
                  <a:tcPr/>
                </a:tc>
                <a:tc>
                  <a:txBody>
                    <a:bodyPr/>
                    <a:lstStyle/>
                    <a:p>
                      <a:pPr algn="ctr"/>
                      <a:r>
                        <a:rPr lang="en-GB" sz="2800" b="1" noProof="0" dirty="0" smtClean="0">
                          <a:solidFill>
                            <a:srgbClr val="EE1295"/>
                          </a:solidFill>
                          <a:effectLst>
                            <a:outerShdw blurRad="38100" dist="38100" dir="2700000" algn="tl">
                              <a:srgbClr val="000000">
                                <a:alpha val="43137"/>
                              </a:srgbClr>
                            </a:outerShdw>
                          </a:effectLst>
                        </a:rPr>
                        <a:t>cross-</a:t>
                      </a:r>
                      <a:r>
                        <a:rPr lang="en-GB" sz="2800" b="1" baseline="0" noProof="0" dirty="0" smtClean="0">
                          <a:solidFill>
                            <a:srgbClr val="EE1295"/>
                          </a:solidFill>
                          <a:effectLst>
                            <a:outerShdw blurRad="38100" dist="38100" dir="2700000" algn="tl">
                              <a:srgbClr val="000000">
                                <a:alpha val="43137"/>
                              </a:srgbClr>
                            </a:outerShdw>
                          </a:effectLst>
                        </a:rPr>
                        <a:t>country skiing – women’s sprint</a:t>
                      </a:r>
                      <a:endParaRPr lang="en-GB" sz="2800" b="1" noProof="0" dirty="0">
                        <a:solidFill>
                          <a:srgbClr val="EE1295"/>
                        </a:solidFill>
                        <a:effectLst>
                          <a:outerShdw blurRad="38100" dist="38100" dir="2700000" algn="tl">
                            <a:srgbClr val="000000">
                              <a:alpha val="43137"/>
                            </a:srgbClr>
                          </a:outerShdw>
                        </a:effectLst>
                      </a:endParaRPr>
                    </a:p>
                  </a:txBody>
                  <a:tcPr/>
                </a:tc>
              </a:tr>
            </a:tbl>
          </a:graphicData>
        </a:graphic>
      </p:graphicFrame>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i="1" dirty="0" err="1" smtClean="0">
                <a:solidFill>
                  <a:srgbClr val="FFC000"/>
                </a:solidFill>
                <a:effectLst>
                  <a:outerShdw blurRad="38100" dist="38100" dir="2700000" algn="tl">
                    <a:srgbClr val="000000">
                      <a:alpha val="43137"/>
                    </a:srgbClr>
                  </a:outerShdw>
                </a:effectLst>
              </a:rPr>
              <a:t>WINTER</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GAMES</a:t>
            </a:r>
            <a:endParaRPr lang="sl-SI" sz="5400" dirty="0"/>
          </a:p>
        </p:txBody>
      </p:sp>
      <p:graphicFrame>
        <p:nvGraphicFramePr>
          <p:cNvPr id="5" name="Ograda vsebine 4"/>
          <p:cNvGraphicFramePr>
            <a:graphicFrameLocks noGrp="1"/>
          </p:cNvGraphicFramePr>
          <p:nvPr>
            <p:ph idx="1"/>
          </p:nvPr>
        </p:nvGraphicFramePr>
        <p:xfrm>
          <a:off x="428625" y="1500188"/>
          <a:ext cx="8258175" cy="4053840"/>
        </p:xfrm>
        <a:graphic>
          <a:graphicData uri="http://schemas.openxmlformats.org/drawingml/2006/table">
            <a:tbl>
              <a:tblPr firstRow="1" bandRow="1">
                <a:tableStyleId>{93296810-A885-4BE3-A3E7-6D5BEEA58F35}</a:tableStyleId>
              </a:tblPr>
              <a:tblGrid>
                <a:gridCol w="1047031"/>
                <a:gridCol w="2448272"/>
                <a:gridCol w="4762872"/>
              </a:tblGrid>
              <a:tr h="370840">
                <a:tc gridSpan="3">
                  <a:txBody>
                    <a:bodyPr/>
                    <a:lstStyle/>
                    <a:p>
                      <a:pPr algn="ctr"/>
                      <a:r>
                        <a:rPr lang="en-GB" sz="3600" noProof="0" dirty="0" smtClean="0">
                          <a:effectLst>
                            <a:outerShdw blurRad="38100" dist="38100" dir="2700000" algn="tl">
                              <a:srgbClr val="000000">
                                <a:alpha val="43137"/>
                              </a:srgbClr>
                            </a:outerShdw>
                          </a:effectLst>
                        </a:rPr>
                        <a:t>2014 – SOCHI</a:t>
                      </a:r>
                      <a:r>
                        <a:rPr lang="en-GB" sz="3600" baseline="0" noProof="0" dirty="0" smtClean="0">
                          <a:effectLst>
                            <a:outerShdw blurRad="38100" dist="38100" dir="2700000" algn="tl">
                              <a:srgbClr val="000000">
                                <a:alpha val="43137"/>
                              </a:srgbClr>
                            </a:outerShdw>
                          </a:effectLst>
                        </a:rPr>
                        <a:t> - RUSSIA</a:t>
                      </a:r>
                      <a:endParaRPr lang="en-GB" sz="3600" noProof="0" dirty="0">
                        <a:effectLst>
                          <a:outerShdw blurRad="38100" dist="38100" dir="2700000" algn="tl">
                            <a:srgbClr val="000000">
                              <a:alpha val="43137"/>
                            </a:srgbClr>
                          </a:outerShdw>
                        </a:effectLst>
                      </a:endParaRPr>
                    </a:p>
                  </a:txBody>
                  <a:tcPr/>
                </a:tc>
                <a:tc hMerge="1">
                  <a:txBody>
                    <a:bodyPr/>
                    <a:lstStyle/>
                    <a:p>
                      <a:endParaRPr lang="sl-SI" dirty="0"/>
                    </a:p>
                  </a:txBody>
                  <a:tcPr/>
                </a:tc>
                <a:tc hMerge="1">
                  <a:txBody>
                    <a:bodyPr/>
                    <a:lstStyle/>
                    <a:p>
                      <a:endParaRPr lang="sl-SI" dirty="0"/>
                    </a:p>
                  </a:txBody>
                  <a:tcPr/>
                </a:tc>
              </a:tr>
              <a:tr h="370840">
                <a:tc>
                  <a:txBody>
                    <a:bodyPr/>
                    <a:lstStyle/>
                    <a:p>
                      <a:pPr algn="ctr"/>
                      <a:r>
                        <a:rPr lang="en-GB" sz="2200" b="1" i="1" noProof="0" dirty="0" smtClean="0">
                          <a:solidFill>
                            <a:srgbClr val="00B050"/>
                          </a:solidFill>
                          <a:effectLst>
                            <a:outerShdw blurRad="38100" dist="38100" dir="2700000" algn="tl">
                              <a:srgbClr val="000000">
                                <a:alpha val="43137"/>
                              </a:srgbClr>
                            </a:outerShdw>
                          </a:effectLst>
                        </a:rPr>
                        <a:t>PLACE</a:t>
                      </a:r>
                      <a:endParaRPr lang="en-GB" sz="22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200" b="1" i="1" noProof="0" smtClean="0">
                          <a:solidFill>
                            <a:srgbClr val="00B050"/>
                          </a:solidFill>
                          <a:effectLst>
                            <a:outerShdw blurRad="38100" dist="38100" dir="2700000" algn="tl">
                              <a:srgbClr val="000000">
                                <a:alpha val="43137"/>
                              </a:srgbClr>
                            </a:outerShdw>
                          </a:effectLst>
                        </a:rPr>
                        <a:t>WHO</a:t>
                      </a:r>
                      <a:endParaRPr lang="en-GB" sz="2200" b="1" i="1" noProof="0">
                        <a:solidFill>
                          <a:srgbClr val="00B050"/>
                        </a:solidFill>
                        <a:effectLst>
                          <a:outerShdw blurRad="38100" dist="38100" dir="2700000" algn="tl">
                            <a:srgbClr val="000000">
                              <a:alpha val="43137"/>
                            </a:srgbClr>
                          </a:outerShdw>
                        </a:effectLst>
                      </a:endParaRPr>
                    </a:p>
                  </a:txBody>
                  <a:tcPr/>
                </a:tc>
                <a:tc>
                  <a:txBody>
                    <a:bodyPr/>
                    <a:lstStyle/>
                    <a:p>
                      <a:pPr algn="ctr"/>
                      <a:r>
                        <a:rPr lang="en-GB" sz="2200" b="1" i="1" noProof="0" smtClean="0">
                          <a:solidFill>
                            <a:srgbClr val="00B050"/>
                          </a:solidFill>
                          <a:effectLst>
                            <a:outerShdw blurRad="38100" dist="38100" dir="2700000" algn="tl">
                              <a:srgbClr val="000000">
                                <a:alpha val="43137"/>
                              </a:srgbClr>
                            </a:outerShdw>
                          </a:effectLst>
                        </a:rPr>
                        <a:t>DISCIPLINE / EVENT</a:t>
                      </a:r>
                      <a:endParaRPr lang="en-GB" sz="2200" b="1" i="1" noProof="0">
                        <a:solidFill>
                          <a:srgbClr val="00B050"/>
                        </a:solidFill>
                        <a:effectLst>
                          <a:outerShdw blurRad="38100" dist="38100" dir="2700000" algn="tl">
                            <a:srgbClr val="000000">
                              <a:alpha val="43137"/>
                            </a:srgbClr>
                          </a:outerShdw>
                        </a:effectLst>
                      </a:endParaRPr>
                    </a:p>
                  </a:txBody>
                  <a:tcPr/>
                </a:tc>
              </a:tr>
              <a:tr h="370840">
                <a:tc>
                  <a:txBody>
                    <a:bodyPr/>
                    <a:lstStyle/>
                    <a:p>
                      <a:pPr algn="ctr"/>
                      <a:r>
                        <a:rPr lang="en-GB" sz="2200" b="1" noProof="0" dirty="0" smtClean="0">
                          <a:solidFill>
                            <a:srgbClr val="EE1295"/>
                          </a:solidFill>
                          <a:effectLst>
                            <a:outerShdw blurRad="38100" dist="38100" dir="2700000" algn="tl">
                              <a:srgbClr val="000000">
                                <a:alpha val="43137"/>
                              </a:srgbClr>
                            </a:outerShdw>
                          </a:effectLst>
                        </a:rPr>
                        <a:t>1st</a:t>
                      </a:r>
                      <a:endParaRPr lang="en-GB" sz="22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200" b="1" noProof="0" dirty="0" smtClean="0">
                          <a:solidFill>
                            <a:srgbClr val="EE1295"/>
                          </a:solidFill>
                          <a:effectLst>
                            <a:outerShdw blurRad="38100" dist="38100" dir="2700000" algn="tl">
                              <a:srgbClr val="000000">
                                <a:alpha val="43137"/>
                              </a:srgbClr>
                            </a:outerShdw>
                          </a:effectLst>
                        </a:rPr>
                        <a:t>TINA MAZE</a:t>
                      </a:r>
                      <a:endParaRPr lang="en-GB" sz="22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200" b="1" noProof="0" smtClean="0">
                          <a:solidFill>
                            <a:srgbClr val="EE1295"/>
                          </a:solidFill>
                          <a:effectLst>
                            <a:outerShdw blurRad="38100" dist="38100" dir="2700000" algn="tl">
                              <a:srgbClr val="000000">
                                <a:alpha val="43137"/>
                              </a:srgbClr>
                            </a:outerShdw>
                          </a:effectLst>
                        </a:rPr>
                        <a:t>alpine skiing - downhill</a:t>
                      </a:r>
                      <a:endParaRPr lang="en-GB" sz="2200" b="1" noProof="0">
                        <a:solidFill>
                          <a:srgbClr val="EE1295"/>
                        </a:solidFill>
                        <a:effectLst>
                          <a:outerShdw blurRad="38100" dist="38100" dir="2700000" algn="tl">
                            <a:srgbClr val="000000">
                              <a:alpha val="43137"/>
                            </a:srgbClr>
                          </a:outerShdw>
                        </a:effectLst>
                      </a:endParaRPr>
                    </a:p>
                  </a:txBody>
                  <a:tcPr/>
                </a:tc>
              </a:tr>
              <a:tr h="370840">
                <a:tc>
                  <a:txBody>
                    <a:bodyPr/>
                    <a:lstStyle/>
                    <a:p>
                      <a:pPr algn="ctr"/>
                      <a:r>
                        <a:rPr lang="en-GB" sz="2200" b="1" noProof="0" smtClean="0">
                          <a:solidFill>
                            <a:srgbClr val="EE1295"/>
                          </a:solidFill>
                          <a:effectLst>
                            <a:outerShdw blurRad="38100" dist="38100" dir="2700000" algn="tl">
                              <a:srgbClr val="000000">
                                <a:alpha val="43137"/>
                              </a:srgbClr>
                            </a:outerShdw>
                          </a:effectLst>
                        </a:rPr>
                        <a:t>1st</a:t>
                      </a:r>
                      <a:endParaRPr lang="en-GB" sz="2200" b="1" noProof="0">
                        <a:solidFill>
                          <a:srgbClr val="EE1295"/>
                        </a:solidFill>
                        <a:effectLst>
                          <a:outerShdw blurRad="38100" dist="38100" dir="2700000" algn="tl">
                            <a:srgbClr val="000000">
                              <a:alpha val="43137"/>
                            </a:srgbClr>
                          </a:outerShdw>
                        </a:effectLst>
                      </a:endParaRPr>
                    </a:p>
                  </a:txBody>
                  <a:tcPr/>
                </a:tc>
                <a:tc>
                  <a:txBody>
                    <a:bodyPr/>
                    <a:lstStyle/>
                    <a:p>
                      <a:pPr algn="ctr"/>
                      <a:r>
                        <a:rPr lang="en-GB" sz="2200" b="1" noProof="0" dirty="0" smtClean="0">
                          <a:solidFill>
                            <a:srgbClr val="EE1295"/>
                          </a:solidFill>
                          <a:effectLst>
                            <a:outerShdw blurRad="38100" dist="38100" dir="2700000" algn="tl">
                              <a:srgbClr val="000000">
                                <a:alpha val="43137"/>
                              </a:srgbClr>
                            </a:outerShdw>
                          </a:effectLst>
                        </a:rPr>
                        <a:t>TINA</a:t>
                      </a:r>
                      <a:r>
                        <a:rPr lang="en-GB" sz="2200" b="1" baseline="0" noProof="0" dirty="0" smtClean="0">
                          <a:solidFill>
                            <a:srgbClr val="EE1295"/>
                          </a:solidFill>
                          <a:effectLst>
                            <a:outerShdw blurRad="38100" dist="38100" dir="2700000" algn="tl">
                              <a:srgbClr val="000000">
                                <a:alpha val="43137"/>
                              </a:srgbClr>
                            </a:outerShdw>
                          </a:effectLst>
                        </a:rPr>
                        <a:t> MAZE</a:t>
                      </a:r>
                      <a:endParaRPr lang="en-GB" sz="22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200" b="1" noProof="0" dirty="0" smtClean="0">
                          <a:solidFill>
                            <a:srgbClr val="EE1295"/>
                          </a:solidFill>
                          <a:effectLst>
                            <a:outerShdw blurRad="38100" dist="38100" dir="2700000" algn="tl">
                              <a:srgbClr val="000000">
                                <a:alpha val="43137"/>
                              </a:srgbClr>
                            </a:outerShdw>
                          </a:effectLst>
                        </a:rPr>
                        <a:t>alpine skiing – giant slalom</a:t>
                      </a:r>
                      <a:endParaRPr lang="en-GB" sz="2200" b="1" noProof="0" dirty="0">
                        <a:solidFill>
                          <a:srgbClr val="EE1295"/>
                        </a:solidFill>
                        <a:effectLst>
                          <a:outerShdw blurRad="38100" dist="38100" dir="2700000" algn="tl">
                            <a:srgbClr val="000000">
                              <a:alpha val="43137"/>
                            </a:srgbClr>
                          </a:outerShdw>
                        </a:effectLst>
                      </a:endParaRPr>
                    </a:p>
                  </a:txBody>
                  <a:tcPr/>
                </a:tc>
              </a:tr>
              <a:tr h="370840">
                <a:tc>
                  <a:txBody>
                    <a:bodyPr/>
                    <a:lstStyle/>
                    <a:p>
                      <a:pPr algn="ctr"/>
                      <a:r>
                        <a:rPr lang="en-GB" sz="2200" b="1" noProof="0" dirty="0" smtClean="0">
                          <a:solidFill>
                            <a:srgbClr val="0070C0"/>
                          </a:solidFill>
                          <a:effectLst>
                            <a:outerShdw blurRad="38100" dist="38100" dir="2700000" algn="tl">
                              <a:srgbClr val="000000">
                                <a:alpha val="43137"/>
                              </a:srgbClr>
                            </a:outerShdw>
                          </a:effectLst>
                        </a:rPr>
                        <a:t>2nd</a:t>
                      </a:r>
                      <a:endParaRPr lang="en-GB" sz="22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200" b="1" noProof="0" smtClean="0">
                          <a:solidFill>
                            <a:srgbClr val="0070C0"/>
                          </a:solidFill>
                          <a:effectLst>
                            <a:outerShdw blurRad="38100" dist="38100" dir="2700000" algn="tl">
                              <a:srgbClr val="000000">
                                <a:alpha val="43137"/>
                              </a:srgbClr>
                            </a:outerShdw>
                          </a:effectLst>
                        </a:rPr>
                        <a:t>PETER PREVC</a:t>
                      </a:r>
                      <a:endParaRPr lang="en-GB" sz="2200" b="1" noProof="0">
                        <a:solidFill>
                          <a:srgbClr val="0070C0"/>
                        </a:solidFill>
                        <a:effectLst>
                          <a:outerShdw blurRad="38100" dist="38100" dir="2700000" algn="tl">
                            <a:srgbClr val="000000">
                              <a:alpha val="43137"/>
                            </a:srgbClr>
                          </a:outerShdw>
                        </a:effectLst>
                      </a:endParaRPr>
                    </a:p>
                  </a:txBody>
                  <a:tcPr/>
                </a:tc>
                <a:tc>
                  <a:txBody>
                    <a:bodyPr/>
                    <a:lstStyle/>
                    <a:p>
                      <a:pPr algn="ctr"/>
                      <a:r>
                        <a:rPr lang="en-GB" sz="2200" b="1" noProof="0" smtClean="0">
                          <a:solidFill>
                            <a:srgbClr val="0070C0"/>
                          </a:solidFill>
                          <a:effectLst>
                            <a:outerShdw blurRad="38100" dist="38100" dir="2700000" algn="tl">
                              <a:srgbClr val="000000">
                                <a:alpha val="43137"/>
                              </a:srgbClr>
                            </a:outerShdw>
                          </a:effectLst>
                        </a:rPr>
                        <a:t>ski-jumping – normal hill</a:t>
                      </a:r>
                      <a:endParaRPr lang="en-GB" sz="2200" b="1" noProof="0">
                        <a:solidFill>
                          <a:srgbClr val="0070C0"/>
                        </a:solidFill>
                        <a:effectLst>
                          <a:outerShdw blurRad="38100" dist="38100" dir="2700000" algn="tl">
                            <a:srgbClr val="000000">
                              <a:alpha val="43137"/>
                            </a:srgbClr>
                          </a:outerShdw>
                        </a:effectLst>
                      </a:endParaRPr>
                    </a:p>
                  </a:txBody>
                  <a:tcPr/>
                </a:tc>
              </a:tr>
              <a:tr h="370840">
                <a:tc>
                  <a:txBody>
                    <a:bodyPr/>
                    <a:lstStyle/>
                    <a:p>
                      <a:pPr algn="ctr"/>
                      <a:r>
                        <a:rPr lang="en-GB" sz="2200" b="1" noProof="0" dirty="0" smtClean="0">
                          <a:solidFill>
                            <a:srgbClr val="EE1295"/>
                          </a:solidFill>
                          <a:effectLst>
                            <a:outerShdw blurRad="38100" dist="38100" dir="2700000" algn="tl">
                              <a:srgbClr val="000000">
                                <a:alpha val="43137"/>
                              </a:srgbClr>
                            </a:outerShdw>
                          </a:effectLst>
                        </a:rPr>
                        <a:t>3rd</a:t>
                      </a:r>
                      <a:endParaRPr lang="en-GB" sz="22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200" b="1" noProof="0" dirty="0" err="1" smtClean="0">
                          <a:solidFill>
                            <a:srgbClr val="EE1295"/>
                          </a:solidFill>
                          <a:effectLst>
                            <a:outerShdw blurRad="38100" dist="38100" dir="2700000" algn="tl">
                              <a:srgbClr val="000000">
                                <a:alpha val="43137"/>
                              </a:srgbClr>
                            </a:outerShdw>
                          </a:effectLst>
                        </a:rPr>
                        <a:t>VESNA</a:t>
                      </a:r>
                      <a:r>
                        <a:rPr lang="en-GB" sz="2200" b="1" noProof="0" dirty="0" smtClean="0">
                          <a:solidFill>
                            <a:srgbClr val="EE1295"/>
                          </a:solidFill>
                          <a:effectLst>
                            <a:outerShdw blurRad="38100" dist="38100" dir="2700000" algn="tl">
                              <a:srgbClr val="000000">
                                <a:alpha val="43137"/>
                              </a:srgbClr>
                            </a:outerShdw>
                          </a:effectLst>
                        </a:rPr>
                        <a:t> </a:t>
                      </a:r>
                      <a:r>
                        <a:rPr lang="en-GB" sz="2200" b="1" noProof="0" dirty="0" err="1" smtClean="0">
                          <a:solidFill>
                            <a:srgbClr val="EE1295"/>
                          </a:solidFill>
                          <a:effectLst>
                            <a:outerShdw blurRad="38100" dist="38100" dir="2700000" algn="tl">
                              <a:srgbClr val="000000">
                                <a:alpha val="43137"/>
                              </a:srgbClr>
                            </a:outerShdw>
                          </a:effectLst>
                        </a:rPr>
                        <a:t>FABJAN</a:t>
                      </a:r>
                      <a:endParaRPr lang="en-GB" sz="22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200" b="1" noProof="0" smtClean="0">
                          <a:solidFill>
                            <a:srgbClr val="EE1295"/>
                          </a:solidFill>
                          <a:effectLst>
                            <a:outerShdw blurRad="38100" dist="38100" dir="2700000" algn="tl">
                              <a:srgbClr val="000000">
                                <a:alpha val="43137"/>
                              </a:srgbClr>
                            </a:outerShdw>
                          </a:effectLst>
                        </a:rPr>
                        <a:t>cross-country skiing – women’s sprint</a:t>
                      </a:r>
                      <a:endParaRPr lang="en-GB" sz="2200" b="1" noProof="0">
                        <a:solidFill>
                          <a:srgbClr val="EE1295"/>
                        </a:solidFill>
                        <a:effectLst>
                          <a:outerShdw blurRad="38100" dist="38100" dir="2700000" algn="tl">
                            <a:srgbClr val="000000">
                              <a:alpha val="43137"/>
                            </a:srgbClr>
                          </a:outerShdw>
                        </a:effectLst>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b="1" noProof="0" dirty="0" smtClean="0">
                          <a:solidFill>
                            <a:srgbClr val="EE1295"/>
                          </a:solidFill>
                          <a:effectLst>
                            <a:outerShdw blurRad="38100" dist="38100" dir="2700000" algn="tl">
                              <a:srgbClr val="000000">
                                <a:alpha val="43137"/>
                              </a:srgbClr>
                            </a:outerShdw>
                          </a:effectLst>
                        </a:rPr>
                        <a:t>3rd</a:t>
                      </a:r>
                      <a:endParaRPr lang="en-GB" sz="22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200" b="1" noProof="0" dirty="0" err="1" smtClean="0">
                          <a:solidFill>
                            <a:srgbClr val="EE1295"/>
                          </a:solidFill>
                          <a:effectLst>
                            <a:outerShdw blurRad="38100" dist="38100" dir="2700000" algn="tl">
                              <a:srgbClr val="000000">
                                <a:alpha val="43137"/>
                              </a:srgbClr>
                            </a:outerShdw>
                          </a:effectLst>
                        </a:rPr>
                        <a:t>TEJA</a:t>
                      </a:r>
                      <a:r>
                        <a:rPr lang="en-GB" sz="2200" b="1" noProof="0" dirty="0" smtClean="0">
                          <a:solidFill>
                            <a:srgbClr val="EE1295"/>
                          </a:solidFill>
                          <a:effectLst>
                            <a:outerShdw blurRad="38100" dist="38100" dir="2700000" algn="tl">
                              <a:srgbClr val="000000">
                                <a:alpha val="43137"/>
                              </a:srgbClr>
                            </a:outerShdw>
                          </a:effectLst>
                        </a:rPr>
                        <a:t> </a:t>
                      </a:r>
                      <a:r>
                        <a:rPr lang="en-GB" sz="2200" b="1" noProof="0" dirty="0" err="1" smtClean="0">
                          <a:solidFill>
                            <a:srgbClr val="EE1295"/>
                          </a:solidFill>
                          <a:effectLst>
                            <a:outerShdw blurRad="38100" dist="38100" dir="2700000" algn="tl">
                              <a:srgbClr val="000000">
                                <a:alpha val="43137"/>
                              </a:srgbClr>
                            </a:outerShdw>
                          </a:effectLst>
                        </a:rPr>
                        <a:t>GREGORIN</a:t>
                      </a:r>
                      <a:endParaRPr lang="en-GB" sz="2200" b="1" noProof="0" dirty="0">
                        <a:solidFill>
                          <a:srgbClr val="EE1295"/>
                        </a:solidFill>
                        <a:effectLst>
                          <a:outerShdw blurRad="38100" dist="38100" dir="2700000" algn="tl">
                            <a:srgbClr val="000000">
                              <a:alpha val="43137"/>
                            </a:srgbClr>
                          </a:outerShdw>
                        </a:effectLst>
                      </a:endParaRPr>
                    </a:p>
                  </a:txBody>
                  <a:tcPr/>
                </a:tc>
                <a:tc>
                  <a:txBody>
                    <a:bodyPr/>
                    <a:lstStyle/>
                    <a:p>
                      <a:pPr algn="ctr"/>
                      <a:r>
                        <a:rPr lang="en-GB" sz="2200" b="1" noProof="0" dirty="0" smtClean="0">
                          <a:solidFill>
                            <a:srgbClr val="EE1295"/>
                          </a:solidFill>
                          <a:effectLst>
                            <a:outerShdw blurRad="38100" dist="38100" dir="2700000" algn="tl">
                              <a:srgbClr val="000000">
                                <a:alpha val="43137"/>
                              </a:srgbClr>
                            </a:outerShdw>
                          </a:effectLst>
                        </a:rPr>
                        <a:t>biathlon - pursuit</a:t>
                      </a:r>
                      <a:endParaRPr lang="en-GB" sz="2200" b="1" noProof="0" dirty="0">
                        <a:solidFill>
                          <a:srgbClr val="EE1295"/>
                        </a:solidFill>
                        <a:effectLst>
                          <a:outerShdw blurRad="38100" dist="38100" dir="2700000" algn="tl">
                            <a:srgbClr val="000000">
                              <a:alpha val="43137"/>
                            </a:srgbClr>
                          </a:outerShdw>
                        </a:effectLst>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b="1" noProof="0" dirty="0" smtClean="0">
                          <a:solidFill>
                            <a:srgbClr val="0070C0"/>
                          </a:solidFill>
                          <a:effectLst>
                            <a:outerShdw blurRad="38100" dist="38100" dir="2700000" algn="tl">
                              <a:srgbClr val="000000">
                                <a:alpha val="43137"/>
                              </a:srgbClr>
                            </a:outerShdw>
                          </a:effectLst>
                        </a:rPr>
                        <a:t>3rd</a:t>
                      </a:r>
                      <a:endParaRPr lang="en-GB" sz="22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200" b="1" noProof="0" smtClean="0">
                          <a:solidFill>
                            <a:srgbClr val="0070C0"/>
                          </a:solidFill>
                          <a:effectLst>
                            <a:outerShdw blurRad="38100" dist="38100" dir="2700000" algn="tl">
                              <a:srgbClr val="000000">
                                <a:alpha val="43137"/>
                              </a:srgbClr>
                            </a:outerShdw>
                          </a:effectLst>
                        </a:rPr>
                        <a:t>PETER PREVC</a:t>
                      </a:r>
                      <a:endParaRPr lang="en-GB" sz="2200" b="1" noProof="0">
                        <a:solidFill>
                          <a:srgbClr val="0070C0"/>
                        </a:solidFill>
                        <a:effectLst>
                          <a:outerShdw blurRad="38100" dist="38100" dir="2700000" algn="tl">
                            <a:srgbClr val="000000">
                              <a:alpha val="43137"/>
                            </a:srgbClr>
                          </a:outerShdw>
                        </a:effectLst>
                      </a:endParaRPr>
                    </a:p>
                  </a:txBody>
                  <a:tcPr/>
                </a:tc>
                <a:tc>
                  <a:txBody>
                    <a:bodyPr/>
                    <a:lstStyle/>
                    <a:p>
                      <a:pPr algn="ctr"/>
                      <a:r>
                        <a:rPr lang="en-GB" sz="2200" b="1" noProof="0" smtClean="0">
                          <a:solidFill>
                            <a:srgbClr val="0070C0"/>
                          </a:solidFill>
                          <a:effectLst>
                            <a:outerShdw blurRad="38100" dist="38100" dir="2700000" algn="tl">
                              <a:srgbClr val="000000">
                                <a:alpha val="43137"/>
                              </a:srgbClr>
                            </a:outerShdw>
                          </a:effectLst>
                        </a:rPr>
                        <a:t>ski-jumping – large hill</a:t>
                      </a:r>
                      <a:endParaRPr lang="en-GB" sz="2200" b="1" noProof="0">
                        <a:solidFill>
                          <a:srgbClr val="0070C0"/>
                        </a:solidFill>
                        <a:effectLst>
                          <a:outerShdw blurRad="38100" dist="38100" dir="2700000" algn="tl">
                            <a:srgbClr val="000000">
                              <a:alpha val="43137"/>
                            </a:srgbClr>
                          </a:outerShdw>
                        </a:effectLst>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b="1" noProof="0" dirty="0" smtClean="0">
                          <a:solidFill>
                            <a:srgbClr val="0070C0"/>
                          </a:solidFill>
                          <a:effectLst>
                            <a:outerShdw blurRad="38100" dist="38100" dir="2700000" algn="tl">
                              <a:srgbClr val="000000">
                                <a:alpha val="43137"/>
                              </a:srgbClr>
                            </a:outerShdw>
                          </a:effectLst>
                        </a:rPr>
                        <a:t>3rd</a:t>
                      </a:r>
                      <a:endParaRPr lang="en-GB" sz="22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200" b="1" noProof="0" smtClean="0">
                          <a:solidFill>
                            <a:srgbClr val="0070C0"/>
                          </a:solidFill>
                          <a:effectLst>
                            <a:outerShdw blurRad="38100" dist="38100" dir="2700000" algn="tl">
                              <a:srgbClr val="000000">
                                <a:alpha val="43137"/>
                              </a:srgbClr>
                            </a:outerShdw>
                          </a:effectLst>
                        </a:rPr>
                        <a:t>ŽAN KOŠIR</a:t>
                      </a:r>
                      <a:endParaRPr lang="en-GB" sz="2200" b="1" noProof="0">
                        <a:solidFill>
                          <a:srgbClr val="0070C0"/>
                        </a:solidFill>
                        <a:effectLst>
                          <a:outerShdw blurRad="38100" dist="38100" dir="2700000" algn="tl">
                            <a:srgbClr val="000000">
                              <a:alpha val="43137"/>
                            </a:srgbClr>
                          </a:outerShdw>
                        </a:effectLst>
                      </a:endParaRPr>
                    </a:p>
                  </a:txBody>
                  <a:tcPr/>
                </a:tc>
                <a:tc>
                  <a:txBody>
                    <a:bodyPr/>
                    <a:lstStyle/>
                    <a:p>
                      <a:pPr algn="ctr"/>
                      <a:r>
                        <a:rPr lang="en-GB" sz="2200" b="1" noProof="0" dirty="0" smtClean="0">
                          <a:solidFill>
                            <a:srgbClr val="0070C0"/>
                          </a:solidFill>
                          <a:effectLst>
                            <a:outerShdw blurRad="38100" dist="38100" dir="2700000" algn="tl">
                              <a:srgbClr val="000000">
                                <a:alpha val="43137"/>
                              </a:srgbClr>
                            </a:outerShdw>
                          </a:effectLst>
                        </a:rPr>
                        <a:t>snowboarding – parallel slalom</a:t>
                      </a:r>
                      <a:endParaRPr lang="en-GB" sz="2200" b="1" noProof="0" dirty="0">
                        <a:solidFill>
                          <a:srgbClr val="0070C0"/>
                        </a:solidFill>
                        <a:effectLst>
                          <a:outerShdw blurRad="38100" dist="38100" dir="2700000" algn="tl">
                            <a:srgbClr val="000000">
                              <a:alpha val="43137"/>
                            </a:srgbClr>
                          </a:outerShdw>
                        </a:effectLst>
                      </a:endParaRPr>
                    </a:p>
                  </a:txBody>
                  <a:tcPr/>
                </a:tc>
              </a:tr>
            </a:tbl>
          </a:graphicData>
        </a:graphic>
      </p:graphicFrame>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i="1" dirty="0" err="1" smtClean="0">
                <a:solidFill>
                  <a:srgbClr val="FFC000"/>
                </a:solidFill>
                <a:effectLst>
                  <a:outerShdw blurRad="38100" dist="38100" dir="2700000" algn="tl">
                    <a:srgbClr val="000000">
                      <a:alpha val="43137"/>
                    </a:srgbClr>
                  </a:outerShdw>
                </a:effectLst>
              </a:rPr>
              <a:t>SUMMER</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GAMES</a:t>
            </a:r>
            <a:endParaRPr lang="sl-SI" sz="5400" b="1" i="1" dirty="0">
              <a:solidFill>
                <a:srgbClr val="FFC000"/>
              </a:solidFill>
              <a:effectLst>
                <a:outerShdw blurRad="38100" dist="38100" dir="2700000" algn="tl">
                  <a:srgbClr val="000000">
                    <a:alpha val="43137"/>
                  </a:srgbClr>
                </a:outerShdw>
              </a:effectLst>
            </a:endParaRPr>
          </a:p>
        </p:txBody>
      </p:sp>
      <p:graphicFrame>
        <p:nvGraphicFramePr>
          <p:cNvPr id="5" name="Ograda vsebine 4"/>
          <p:cNvGraphicFramePr>
            <a:graphicFrameLocks noGrp="1"/>
          </p:cNvGraphicFramePr>
          <p:nvPr>
            <p:ph idx="1"/>
          </p:nvPr>
        </p:nvGraphicFramePr>
        <p:xfrm>
          <a:off x="428625" y="1500188"/>
          <a:ext cx="8258175" cy="1554480"/>
        </p:xfrm>
        <a:graphic>
          <a:graphicData uri="http://schemas.openxmlformats.org/drawingml/2006/table">
            <a:tbl>
              <a:tblPr firstRow="1" bandRow="1">
                <a:tableStyleId>{93296810-A885-4BE3-A3E7-6D5BEEA58F35}</a:tableStyleId>
              </a:tblPr>
              <a:tblGrid>
                <a:gridCol w="1695103"/>
                <a:gridCol w="3600400"/>
                <a:gridCol w="2962672"/>
              </a:tblGrid>
              <a:tr h="370840">
                <a:tc gridSpan="3">
                  <a:txBody>
                    <a:bodyPr/>
                    <a:lstStyle/>
                    <a:p>
                      <a:pPr algn="ctr"/>
                      <a:r>
                        <a:rPr lang="en-GB" sz="3600" b="1" noProof="0" dirty="0" smtClean="0">
                          <a:effectLst>
                            <a:outerShdw blurRad="38100" dist="38100" dir="2700000" algn="tl">
                              <a:srgbClr val="000000">
                                <a:alpha val="43137"/>
                              </a:srgbClr>
                            </a:outerShdw>
                          </a:effectLst>
                        </a:rPr>
                        <a:t>1912 – STOCKHOLM - SWEDEN</a:t>
                      </a:r>
                      <a:endParaRPr lang="en-GB" sz="3600" b="1" noProof="0" dirty="0">
                        <a:effectLst>
                          <a:outerShdw blurRad="38100" dist="38100" dir="2700000" algn="tl">
                            <a:srgbClr val="000000">
                              <a:alpha val="43137"/>
                            </a:srgbClr>
                          </a:outerShdw>
                        </a:effectLst>
                      </a:endParaRPr>
                    </a:p>
                  </a:txBody>
                  <a:tcPr/>
                </a:tc>
                <a:tc hMerge="1">
                  <a:txBody>
                    <a:bodyPr/>
                    <a:lstStyle/>
                    <a:p>
                      <a:endParaRPr lang="sl-SI" dirty="0"/>
                    </a:p>
                  </a:txBody>
                  <a:tcPr/>
                </a:tc>
                <a:tc hMerge="1">
                  <a:txBody>
                    <a:bodyPr/>
                    <a:lstStyle/>
                    <a:p>
                      <a:endParaRPr lang="sl-SI" dirty="0"/>
                    </a:p>
                  </a:txBody>
                  <a:tcPr/>
                </a:tc>
              </a:tr>
              <a:tr h="370840">
                <a:tc>
                  <a:txBody>
                    <a:bodyPr/>
                    <a:lstStyle/>
                    <a:p>
                      <a:pPr algn="ctr"/>
                      <a:r>
                        <a:rPr lang="en-GB" sz="2400" b="1" i="1" noProof="0" dirty="0" smtClean="0">
                          <a:solidFill>
                            <a:srgbClr val="00B050"/>
                          </a:solidFill>
                          <a:effectLst>
                            <a:outerShdw blurRad="38100" dist="38100" dir="2700000" algn="tl">
                              <a:srgbClr val="000000">
                                <a:alpha val="43137"/>
                              </a:srgbClr>
                            </a:outerShdw>
                          </a:effectLst>
                        </a:rPr>
                        <a:t>PLACE</a:t>
                      </a:r>
                      <a:endParaRPr lang="en-GB" sz="24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400" b="1" i="1" noProof="0" dirty="0" smtClean="0">
                          <a:solidFill>
                            <a:srgbClr val="00B050"/>
                          </a:solidFill>
                          <a:effectLst>
                            <a:outerShdw blurRad="38100" dist="38100" dir="2700000" algn="tl">
                              <a:srgbClr val="000000">
                                <a:alpha val="43137"/>
                              </a:srgbClr>
                            </a:outerShdw>
                          </a:effectLst>
                        </a:rPr>
                        <a:t>WHO</a:t>
                      </a:r>
                      <a:endParaRPr lang="en-GB" sz="2400" b="1" i="1" noProof="0" dirty="0">
                        <a:solidFill>
                          <a:srgbClr val="00B050"/>
                        </a:solidFill>
                        <a:effectLst>
                          <a:outerShdw blurRad="38100" dist="38100" dir="2700000" algn="tl">
                            <a:srgbClr val="000000">
                              <a:alpha val="43137"/>
                            </a:srgbClr>
                          </a:outerShdw>
                        </a:effectLst>
                      </a:endParaRPr>
                    </a:p>
                  </a:txBody>
                  <a:tcPr/>
                </a:tc>
                <a:tc>
                  <a:txBody>
                    <a:bodyPr/>
                    <a:lstStyle/>
                    <a:p>
                      <a:pPr algn="ctr"/>
                      <a:r>
                        <a:rPr lang="en-GB" sz="2400" b="1" i="1" noProof="0" dirty="0" smtClean="0">
                          <a:solidFill>
                            <a:srgbClr val="00B050"/>
                          </a:solidFill>
                          <a:effectLst>
                            <a:outerShdw blurRad="38100" dist="38100" dir="2700000" algn="tl">
                              <a:srgbClr val="000000">
                                <a:alpha val="43137"/>
                              </a:srgbClr>
                            </a:outerShdw>
                          </a:effectLst>
                        </a:rPr>
                        <a:t>DISCIPLINE</a:t>
                      </a:r>
                      <a:r>
                        <a:rPr lang="sl-SI" sz="2400" b="1" i="1" noProof="0" dirty="0" smtClean="0">
                          <a:solidFill>
                            <a:srgbClr val="00B050"/>
                          </a:solidFill>
                          <a:effectLst>
                            <a:outerShdw blurRad="38100" dist="38100" dir="2700000" algn="tl">
                              <a:srgbClr val="000000">
                                <a:alpha val="43137"/>
                              </a:srgbClr>
                            </a:outerShdw>
                          </a:effectLst>
                        </a:rPr>
                        <a:t> / </a:t>
                      </a:r>
                      <a:r>
                        <a:rPr lang="sl-SI" sz="2400" b="1" i="1" noProof="0" dirty="0" err="1" smtClean="0">
                          <a:solidFill>
                            <a:srgbClr val="00B050"/>
                          </a:solidFill>
                          <a:effectLst>
                            <a:outerShdw blurRad="38100" dist="38100" dir="2700000" algn="tl">
                              <a:srgbClr val="000000">
                                <a:alpha val="43137"/>
                              </a:srgbClr>
                            </a:outerShdw>
                          </a:effectLst>
                        </a:rPr>
                        <a:t>EVENT</a:t>
                      </a:r>
                      <a:endParaRPr lang="en-GB" sz="2400" b="1" i="1" noProof="0" dirty="0">
                        <a:solidFill>
                          <a:srgbClr val="00B050"/>
                        </a:solidFill>
                        <a:effectLst>
                          <a:outerShdw blurRad="38100" dist="38100" dir="2700000" algn="tl">
                            <a:srgbClr val="000000">
                              <a:alpha val="43137"/>
                            </a:srgbClr>
                          </a:outerShdw>
                        </a:effectLst>
                      </a:endParaRPr>
                    </a:p>
                  </a:txBody>
                  <a:tcPr/>
                </a:tc>
              </a:tr>
              <a:tr h="370840">
                <a:tc>
                  <a:txBody>
                    <a:bodyPr/>
                    <a:lstStyle/>
                    <a:p>
                      <a:pPr algn="ctr"/>
                      <a:r>
                        <a:rPr lang="en-GB" sz="2400" b="1" noProof="0" dirty="0" smtClean="0">
                          <a:solidFill>
                            <a:srgbClr val="0070C0"/>
                          </a:solidFill>
                          <a:effectLst>
                            <a:outerShdw blurRad="38100" dist="38100" dir="2700000" algn="tl">
                              <a:srgbClr val="000000">
                                <a:alpha val="43137"/>
                              </a:srgbClr>
                            </a:outerShdw>
                          </a:effectLst>
                        </a:rPr>
                        <a:t>2nd</a:t>
                      </a:r>
                      <a:endParaRPr lang="en-GB" sz="24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400" b="1" noProof="0" dirty="0" smtClean="0">
                          <a:solidFill>
                            <a:srgbClr val="0070C0"/>
                          </a:solidFill>
                          <a:effectLst>
                            <a:outerShdw blurRad="38100" dist="38100" dir="2700000" algn="tl">
                              <a:srgbClr val="000000">
                                <a:alpha val="43137"/>
                              </a:srgbClr>
                            </a:outerShdw>
                          </a:effectLst>
                        </a:rPr>
                        <a:t>RUDOLF </a:t>
                      </a:r>
                      <a:r>
                        <a:rPr lang="en-GB" sz="2400" b="1" noProof="0" dirty="0" err="1" smtClean="0">
                          <a:solidFill>
                            <a:srgbClr val="0070C0"/>
                          </a:solidFill>
                          <a:effectLst>
                            <a:outerShdw blurRad="38100" dist="38100" dir="2700000" algn="tl">
                              <a:srgbClr val="000000">
                                <a:alpha val="43137"/>
                              </a:srgbClr>
                            </a:outerShdw>
                          </a:effectLst>
                        </a:rPr>
                        <a:t>CVETKO</a:t>
                      </a:r>
                      <a:endParaRPr lang="en-GB" sz="24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2400" b="1" noProof="0" dirty="0" smtClean="0">
                          <a:solidFill>
                            <a:srgbClr val="0070C0"/>
                          </a:solidFill>
                          <a:effectLst>
                            <a:outerShdw blurRad="38100" dist="38100" dir="2700000" algn="tl">
                              <a:srgbClr val="000000">
                                <a:alpha val="43137"/>
                              </a:srgbClr>
                            </a:outerShdw>
                          </a:effectLst>
                        </a:rPr>
                        <a:t>archery - team</a:t>
                      </a:r>
                      <a:endParaRPr lang="en-GB" sz="2400" b="1" noProof="0" dirty="0">
                        <a:solidFill>
                          <a:srgbClr val="0070C0"/>
                        </a:solidFill>
                        <a:effectLst>
                          <a:outerShdw blurRad="38100" dist="38100" dir="2700000" algn="tl">
                            <a:srgbClr val="000000">
                              <a:alpha val="43137"/>
                            </a:srgbClr>
                          </a:outerShdw>
                        </a:effectLst>
                      </a:endParaRPr>
                    </a:p>
                  </a:txBody>
                  <a:tcPr/>
                </a:tc>
              </a:tr>
            </a:tbl>
          </a:graphicData>
        </a:graphic>
      </p:graphicFrame>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i="1" dirty="0" err="1" smtClean="0">
                <a:solidFill>
                  <a:srgbClr val="FFC000"/>
                </a:solidFill>
                <a:effectLst>
                  <a:outerShdw blurRad="38100" dist="38100" dir="2700000" algn="tl">
                    <a:srgbClr val="000000">
                      <a:alpha val="43137"/>
                    </a:srgbClr>
                  </a:outerShdw>
                </a:effectLst>
              </a:rPr>
              <a:t>SUMMER</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OLYMPIC</a:t>
            </a:r>
            <a:r>
              <a:rPr lang="sl-SI" sz="5400" b="1" i="1" dirty="0" smtClean="0">
                <a:solidFill>
                  <a:srgbClr val="FFC000"/>
                </a:solidFill>
                <a:effectLst>
                  <a:outerShdw blurRad="38100" dist="38100" dir="2700000" algn="tl">
                    <a:srgbClr val="000000">
                      <a:alpha val="43137"/>
                    </a:srgbClr>
                  </a:outerShdw>
                </a:effectLst>
              </a:rPr>
              <a:t> </a:t>
            </a:r>
            <a:r>
              <a:rPr lang="sl-SI" sz="5400" b="1" i="1" dirty="0" err="1" smtClean="0">
                <a:solidFill>
                  <a:srgbClr val="FFC000"/>
                </a:solidFill>
                <a:effectLst>
                  <a:outerShdw blurRad="38100" dist="38100" dir="2700000" algn="tl">
                    <a:srgbClr val="000000">
                      <a:alpha val="43137"/>
                    </a:srgbClr>
                  </a:outerShdw>
                </a:effectLst>
              </a:rPr>
              <a:t>GAMES</a:t>
            </a:r>
            <a:endParaRPr lang="sl-SI" sz="5400" dirty="0"/>
          </a:p>
        </p:txBody>
      </p:sp>
      <p:graphicFrame>
        <p:nvGraphicFramePr>
          <p:cNvPr id="5" name="Ograda vsebine 4"/>
          <p:cNvGraphicFramePr>
            <a:graphicFrameLocks noGrp="1"/>
          </p:cNvGraphicFramePr>
          <p:nvPr>
            <p:ph idx="1"/>
          </p:nvPr>
        </p:nvGraphicFramePr>
        <p:xfrm>
          <a:off x="428625" y="1500188"/>
          <a:ext cx="8258175" cy="3352800"/>
        </p:xfrm>
        <a:graphic>
          <a:graphicData uri="http://schemas.openxmlformats.org/drawingml/2006/table">
            <a:tbl>
              <a:tblPr firstRow="1" bandRow="1">
                <a:tableStyleId>{93296810-A885-4BE3-A3E7-6D5BEEA58F35}</a:tableStyleId>
              </a:tblPr>
              <a:tblGrid>
                <a:gridCol w="1263055"/>
                <a:gridCol w="2088232"/>
                <a:gridCol w="4906888"/>
              </a:tblGrid>
              <a:tr h="370840">
                <a:tc gridSpan="3">
                  <a:txBody>
                    <a:bodyPr/>
                    <a:lstStyle/>
                    <a:p>
                      <a:pPr algn="ctr"/>
                      <a:r>
                        <a:rPr lang="en-GB" sz="3600" b="1" noProof="0" dirty="0" smtClean="0">
                          <a:effectLst>
                            <a:outerShdw blurRad="38100" dist="38100" dir="2700000" algn="tl">
                              <a:srgbClr val="000000">
                                <a:alpha val="43137"/>
                              </a:srgbClr>
                            </a:outerShdw>
                          </a:effectLst>
                        </a:rPr>
                        <a:t>1916 – PARIS - FRANCE</a:t>
                      </a:r>
                      <a:endParaRPr lang="en-GB" sz="3600" b="1" noProof="0" dirty="0">
                        <a:effectLst>
                          <a:outerShdw blurRad="38100" dist="38100" dir="2700000" algn="tl">
                            <a:srgbClr val="000000">
                              <a:alpha val="43137"/>
                            </a:srgbClr>
                          </a:outerShdw>
                        </a:effectLst>
                      </a:endParaRPr>
                    </a:p>
                  </a:txBody>
                  <a:tcPr/>
                </a:tc>
                <a:tc hMerge="1">
                  <a:txBody>
                    <a:bodyPr/>
                    <a:lstStyle/>
                    <a:p>
                      <a:endParaRPr lang="sl-SI" dirty="0"/>
                    </a:p>
                  </a:txBody>
                  <a:tcPr/>
                </a:tc>
                <a:tc hMerge="1">
                  <a:txBody>
                    <a:bodyPr/>
                    <a:lstStyle/>
                    <a:p>
                      <a:endParaRPr lang="sl-SI" dirty="0"/>
                    </a:p>
                  </a:txBody>
                  <a:tcPr/>
                </a:tc>
              </a:tr>
              <a:tr h="370840">
                <a:tc>
                  <a:txBody>
                    <a:bodyPr/>
                    <a:lstStyle/>
                    <a:p>
                      <a:pPr algn="ctr"/>
                      <a:r>
                        <a:rPr lang="en-GB" sz="3200" b="1" i="1" noProof="0" smtClean="0">
                          <a:solidFill>
                            <a:srgbClr val="00B050"/>
                          </a:solidFill>
                          <a:effectLst>
                            <a:outerShdw blurRad="38100" dist="38100" dir="2700000" algn="tl">
                              <a:srgbClr val="000000">
                                <a:alpha val="43137"/>
                              </a:srgbClr>
                            </a:outerShdw>
                          </a:effectLst>
                        </a:rPr>
                        <a:t>PLACE</a:t>
                      </a:r>
                      <a:endParaRPr lang="en-GB" sz="3200" b="1" i="1" noProof="0">
                        <a:solidFill>
                          <a:srgbClr val="00B050"/>
                        </a:solidFill>
                        <a:effectLst>
                          <a:outerShdw blurRad="38100" dist="38100" dir="2700000" algn="tl">
                            <a:srgbClr val="000000">
                              <a:alpha val="43137"/>
                            </a:srgbClr>
                          </a:outerShdw>
                        </a:effectLst>
                      </a:endParaRPr>
                    </a:p>
                  </a:txBody>
                  <a:tcPr/>
                </a:tc>
                <a:tc>
                  <a:txBody>
                    <a:bodyPr/>
                    <a:lstStyle/>
                    <a:p>
                      <a:pPr algn="ctr"/>
                      <a:r>
                        <a:rPr lang="en-GB" sz="3200" b="1" i="1" noProof="0" smtClean="0">
                          <a:solidFill>
                            <a:srgbClr val="00B050"/>
                          </a:solidFill>
                          <a:effectLst>
                            <a:outerShdw blurRad="38100" dist="38100" dir="2700000" algn="tl">
                              <a:srgbClr val="000000">
                                <a:alpha val="43137"/>
                              </a:srgbClr>
                            </a:outerShdw>
                          </a:effectLst>
                        </a:rPr>
                        <a:t>WHO</a:t>
                      </a:r>
                      <a:endParaRPr lang="en-GB" sz="3200" b="1" i="1" noProof="0">
                        <a:solidFill>
                          <a:srgbClr val="00B050"/>
                        </a:solidFill>
                        <a:effectLst>
                          <a:outerShdw blurRad="38100" dist="38100" dir="2700000" algn="tl">
                            <a:srgbClr val="000000">
                              <a:alpha val="43137"/>
                            </a:srgbClr>
                          </a:outerShdw>
                        </a:effectLst>
                      </a:endParaRPr>
                    </a:p>
                  </a:txBody>
                  <a:tcPr/>
                </a:tc>
                <a:tc>
                  <a:txBody>
                    <a:bodyPr/>
                    <a:lstStyle/>
                    <a:p>
                      <a:pPr algn="ctr"/>
                      <a:r>
                        <a:rPr lang="en-GB" sz="3200" b="1" i="1" noProof="0" smtClean="0">
                          <a:solidFill>
                            <a:srgbClr val="00B050"/>
                          </a:solidFill>
                          <a:effectLst>
                            <a:outerShdw blurRad="38100" dist="38100" dir="2700000" algn="tl">
                              <a:srgbClr val="000000">
                                <a:alpha val="43137"/>
                              </a:srgbClr>
                            </a:outerShdw>
                          </a:effectLst>
                        </a:rPr>
                        <a:t>DISCIPLINE / EVENT</a:t>
                      </a:r>
                      <a:endParaRPr lang="en-GB" sz="3200" b="1" i="1" noProof="0">
                        <a:solidFill>
                          <a:srgbClr val="00B050"/>
                        </a:solidFill>
                        <a:effectLst>
                          <a:outerShdw blurRad="38100" dist="38100" dir="2700000" algn="tl">
                            <a:srgbClr val="000000">
                              <a:alpha val="43137"/>
                            </a:srgbClr>
                          </a:outerShdw>
                        </a:effectLst>
                      </a:endParaRPr>
                    </a:p>
                  </a:txBody>
                  <a:tcPr/>
                </a:tc>
              </a:tr>
              <a:tr h="370840">
                <a:tc>
                  <a:txBody>
                    <a:bodyPr/>
                    <a:lstStyle/>
                    <a:p>
                      <a:pPr algn="ctr"/>
                      <a:r>
                        <a:rPr lang="en-GB" sz="3200" b="1" noProof="0" dirty="0" smtClean="0">
                          <a:solidFill>
                            <a:srgbClr val="0070C0"/>
                          </a:solidFill>
                          <a:effectLst>
                            <a:outerShdw blurRad="38100" dist="38100" dir="2700000" algn="tl">
                              <a:srgbClr val="000000">
                                <a:alpha val="43137"/>
                              </a:srgbClr>
                            </a:outerShdw>
                          </a:effectLst>
                        </a:rPr>
                        <a:t>1st</a:t>
                      </a:r>
                      <a:endParaRPr lang="en-GB" sz="32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3200" b="1" noProof="0" dirty="0" smtClean="0">
                          <a:solidFill>
                            <a:srgbClr val="0070C0"/>
                          </a:solidFill>
                          <a:effectLst>
                            <a:outerShdw blurRad="38100" dist="38100" dir="2700000" algn="tl">
                              <a:srgbClr val="000000">
                                <a:alpha val="43137"/>
                              </a:srgbClr>
                            </a:outerShdw>
                          </a:effectLst>
                        </a:rPr>
                        <a:t>LEON </a:t>
                      </a:r>
                      <a:r>
                        <a:rPr lang="en-GB" sz="3200" b="1" noProof="0" dirty="0" err="1" smtClean="0">
                          <a:solidFill>
                            <a:srgbClr val="0070C0"/>
                          </a:solidFill>
                          <a:effectLst>
                            <a:outerShdw blurRad="38100" dist="38100" dir="2700000" algn="tl">
                              <a:srgbClr val="000000">
                                <a:alpha val="43137"/>
                              </a:srgbClr>
                            </a:outerShdw>
                          </a:effectLst>
                        </a:rPr>
                        <a:t>ŠTUKELJ</a:t>
                      </a:r>
                      <a:endParaRPr lang="en-GB" sz="3200" b="1" noProof="0" dirty="0">
                        <a:solidFill>
                          <a:srgbClr val="0070C0"/>
                        </a:solidFill>
                        <a:effectLst>
                          <a:outerShdw blurRad="38100" dist="38100" dir="2700000" algn="tl">
                            <a:srgbClr val="000000">
                              <a:alpha val="43137"/>
                            </a:srgbClr>
                          </a:outerShdw>
                        </a:effectLst>
                      </a:endParaRPr>
                    </a:p>
                  </a:txBody>
                  <a:tcPr/>
                </a:tc>
                <a:tc>
                  <a:txBody>
                    <a:bodyPr/>
                    <a:lstStyle/>
                    <a:p>
                      <a:pPr algn="ctr"/>
                      <a:r>
                        <a:rPr lang="en-GB" sz="3200" b="1" noProof="0" dirty="0" smtClean="0">
                          <a:solidFill>
                            <a:srgbClr val="0070C0"/>
                          </a:solidFill>
                          <a:effectLst>
                            <a:outerShdw blurRad="38100" dist="38100" dir="2700000" algn="tl">
                              <a:srgbClr val="000000">
                                <a:alpha val="43137"/>
                              </a:srgbClr>
                            </a:outerShdw>
                          </a:effectLst>
                        </a:rPr>
                        <a:t>gymnastics – horizontal bar</a:t>
                      </a:r>
                      <a:endParaRPr lang="en-GB" sz="3200" b="1" noProof="0" dirty="0">
                        <a:solidFill>
                          <a:srgbClr val="0070C0"/>
                        </a:solidFill>
                        <a:effectLst>
                          <a:outerShdw blurRad="38100" dist="38100" dir="2700000" algn="tl">
                            <a:srgbClr val="000000">
                              <a:alpha val="43137"/>
                            </a:srgbClr>
                          </a:outerShdw>
                        </a:effectLst>
                      </a:endParaRPr>
                    </a:p>
                  </a:txBody>
                  <a:tcPr/>
                </a:tc>
              </a:tr>
              <a:tr h="370840">
                <a:tc>
                  <a:txBody>
                    <a:bodyPr/>
                    <a:lstStyle/>
                    <a:p>
                      <a:pPr algn="ctr"/>
                      <a:r>
                        <a:rPr lang="en-GB" sz="3200" b="1" noProof="0" smtClean="0">
                          <a:solidFill>
                            <a:srgbClr val="0070C0"/>
                          </a:solidFill>
                          <a:effectLst>
                            <a:outerShdw blurRad="38100" dist="38100" dir="2700000" algn="tl">
                              <a:srgbClr val="000000">
                                <a:alpha val="43137"/>
                              </a:srgbClr>
                            </a:outerShdw>
                          </a:effectLst>
                        </a:rPr>
                        <a:t>1st</a:t>
                      </a:r>
                      <a:endParaRPr lang="en-GB" sz="3200" b="1" noProof="0">
                        <a:solidFill>
                          <a:srgbClr val="0070C0"/>
                        </a:solidFill>
                        <a:effectLst>
                          <a:outerShdw blurRad="38100" dist="38100" dir="2700000" algn="tl">
                            <a:srgbClr val="000000">
                              <a:alpha val="43137"/>
                            </a:srgbClr>
                          </a:outerShdw>
                        </a:effectLst>
                      </a:endParaRPr>
                    </a:p>
                  </a:txBody>
                  <a:tcPr/>
                </a:tc>
                <a:tc>
                  <a:txBody>
                    <a:bodyPr/>
                    <a:lstStyle/>
                    <a:p>
                      <a:pPr algn="ctr"/>
                      <a:r>
                        <a:rPr lang="en-GB" sz="3200" b="1" noProof="0" smtClean="0">
                          <a:solidFill>
                            <a:srgbClr val="0070C0"/>
                          </a:solidFill>
                          <a:effectLst>
                            <a:outerShdw blurRad="38100" dist="38100" dir="2700000" algn="tl">
                              <a:srgbClr val="000000">
                                <a:alpha val="43137"/>
                              </a:srgbClr>
                            </a:outerShdw>
                          </a:effectLst>
                        </a:rPr>
                        <a:t>LEON ŠTUKELJ</a:t>
                      </a:r>
                      <a:endParaRPr lang="en-GB" sz="3200" b="1" noProof="0">
                        <a:solidFill>
                          <a:srgbClr val="0070C0"/>
                        </a:solidFill>
                        <a:effectLst>
                          <a:outerShdw blurRad="38100" dist="38100" dir="2700000" algn="tl">
                            <a:srgbClr val="000000">
                              <a:alpha val="43137"/>
                            </a:srgbClr>
                          </a:outerShdw>
                        </a:effectLst>
                      </a:endParaRPr>
                    </a:p>
                  </a:txBody>
                  <a:tcPr/>
                </a:tc>
                <a:tc>
                  <a:txBody>
                    <a:bodyPr/>
                    <a:lstStyle/>
                    <a:p>
                      <a:pPr algn="ctr"/>
                      <a:r>
                        <a:rPr lang="en-GB" sz="3200" b="1" noProof="0" dirty="0" smtClean="0">
                          <a:solidFill>
                            <a:srgbClr val="0070C0"/>
                          </a:solidFill>
                          <a:effectLst>
                            <a:outerShdw blurRad="38100" dist="38100" dir="2700000" algn="tl">
                              <a:srgbClr val="000000">
                                <a:alpha val="43137"/>
                              </a:srgbClr>
                            </a:outerShdw>
                          </a:effectLst>
                        </a:rPr>
                        <a:t>gymnastics – all-around individual</a:t>
                      </a:r>
                      <a:endParaRPr lang="en-GB" sz="3200" b="1" noProof="0" dirty="0">
                        <a:solidFill>
                          <a:srgbClr val="0070C0"/>
                        </a:solidFill>
                        <a:effectLst>
                          <a:outerShdw blurRad="38100" dist="38100" dir="2700000" algn="tl">
                            <a:srgbClr val="000000">
                              <a:alpha val="43137"/>
                            </a:srgbClr>
                          </a:outerShdw>
                        </a:effectLst>
                      </a:endParaRPr>
                    </a:p>
                  </a:txBody>
                  <a:tcPr/>
                </a:tc>
              </a:tr>
            </a:tbl>
          </a:graphicData>
        </a:graphic>
      </p:graphicFrame>
      <p:sp>
        <p:nvSpPr>
          <p:cNvPr id="4" name="Ograda noge 3"/>
          <p:cNvSpPr>
            <a:spLocks noGrp="1"/>
          </p:cNvSpPr>
          <p:nvPr>
            <p:ph type="ftr" sz="quarter" idx="10"/>
          </p:nvPr>
        </p:nvSpPr>
        <p:spPr/>
        <p:txBody>
          <a:bodyPr/>
          <a:lstStyle/>
          <a:p>
            <a:pPr>
              <a:defRPr/>
            </a:pPr>
            <a:r>
              <a:rPr lang="en-US" smtClean="0"/>
              <a:t>GRM PRIMARY SCHOOL, NOVO MESTO</a:t>
            </a:r>
            <a:endParaRPr lang="sl-SI"/>
          </a:p>
        </p:txBody>
      </p:sp>
      <p:sp>
        <p:nvSpPr>
          <p:cNvPr id="6" name="Pravokotnik 5"/>
          <p:cNvSpPr/>
          <p:nvPr/>
        </p:nvSpPr>
        <p:spPr>
          <a:xfrm>
            <a:off x="4958780" y="0"/>
            <a:ext cx="4185220" cy="36933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l-SI" b="1" i="1" dirty="0" err="1" smtClean="0">
                <a:solidFill>
                  <a:srgbClr val="FFC000"/>
                </a:solidFill>
                <a:effectLst>
                  <a:outerShdw blurRad="38100" dist="38100" dir="2700000" algn="tl">
                    <a:srgbClr val="000000">
                      <a:alpha val="43137"/>
                    </a:srgbClr>
                  </a:outerShdw>
                </a:effectLst>
              </a:rPr>
              <a:t>Olympic</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Champions</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from</a:t>
            </a:r>
            <a:r>
              <a:rPr lang="sl-SI" b="1" i="1" dirty="0" smtClean="0">
                <a:solidFill>
                  <a:srgbClr val="FFC000"/>
                </a:solidFill>
                <a:effectLst>
                  <a:outerShdw blurRad="38100" dist="38100" dir="2700000" algn="tl">
                    <a:srgbClr val="000000">
                      <a:alpha val="43137"/>
                    </a:srgbClr>
                  </a:outerShdw>
                </a:effectLst>
              </a:rPr>
              <a:t> </a:t>
            </a:r>
            <a:r>
              <a:rPr lang="sl-SI" b="1" i="1" dirty="0" err="1" smtClean="0">
                <a:solidFill>
                  <a:srgbClr val="FFC000"/>
                </a:solidFill>
                <a:effectLst>
                  <a:outerShdw blurRad="38100" dist="38100" dir="2700000" algn="tl">
                    <a:srgbClr val="000000">
                      <a:alpha val="43137"/>
                    </a:srgbClr>
                  </a:outerShdw>
                </a:effectLst>
              </a:rPr>
              <a:t>Slovenia</a:t>
            </a:r>
            <a:endParaRPr lang="sl-SI" b="1" cap="none" spc="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ova tema">
  <a:themeElements>
    <a:clrScheme name="Po meri 1">
      <a:dk1>
        <a:sysClr val="windowText" lastClr="000000"/>
      </a:dk1>
      <a:lt1>
        <a:sysClr val="window" lastClr="FFFFFF"/>
      </a:lt1>
      <a:dk2>
        <a:srgbClr val="1F497D"/>
      </a:dk2>
      <a:lt2>
        <a:srgbClr val="EEECE1"/>
      </a:lt2>
      <a:accent1>
        <a:srgbClr val="4F81BD"/>
      </a:accent1>
      <a:accent2>
        <a:srgbClr val="C0504D"/>
      </a:accent2>
      <a:accent3>
        <a:srgbClr val="76923C"/>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919</TotalTime>
  <Words>2514</Words>
  <Application>Microsoft Office PowerPoint</Application>
  <PresentationFormat>Diaprojekcija na zaslonu (4:3)</PresentationFormat>
  <Paragraphs>503</Paragraphs>
  <Slides>54</Slides>
  <Notes>1</Notes>
  <HiddenSlides>0</HiddenSlides>
  <MMClips>1</MMClips>
  <ScaleCrop>false</ScaleCrop>
  <HeadingPairs>
    <vt:vector size="6" baseType="variant">
      <vt:variant>
        <vt:lpstr>Tema</vt:lpstr>
      </vt:variant>
      <vt:variant>
        <vt:i4>1</vt:i4>
      </vt:variant>
      <vt:variant>
        <vt:lpstr>Vdelani OLE strežniki</vt:lpstr>
      </vt:variant>
      <vt:variant>
        <vt:i4>1</vt:i4>
      </vt:variant>
      <vt:variant>
        <vt:lpstr>Naslovi diapozitivov</vt:lpstr>
      </vt:variant>
      <vt:variant>
        <vt:i4>54</vt:i4>
      </vt:variant>
    </vt:vector>
  </HeadingPairs>
  <TitlesOfParts>
    <vt:vector size="56" baseType="lpstr">
      <vt:lpstr>Officeova tema</vt:lpstr>
      <vt:lpstr>Lupinski predmet paketirnika</vt:lpstr>
      <vt:lpstr>  </vt:lpstr>
      <vt:lpstr>WINTER OLYMPIC GAMES</vt:lpstr>
      <vt:lpstr>WINTER OLYMPIC GAMES</vt:lpstr>
      <vt:lpstr>WINTER OLYMPIC GAMES</vt:lpstr>
      <vt:lpstr>WINTER OLYMPIC GAMES</vt:lpstr>
      <vt:lpstr>WINTER OLYMPIC GAMES</vt:lpstr>
      <vt:lpstr>WINTER OLYMPIC GAMES</vt:lpstr>
      <vt:lpstr>SUMMER OLYMPIC GAMES</vt:lpstr>
      <vt:lpstr>SUMMER OLYMPIC GAMES</vt:lpstr>
      <vt:lpstr>SUMMER OLYMPIC GAMES</vt:lpstr>
      <vt:lpstr>SUMMER OLYMPIC GAMES</vt:lpstr>
      <vt:lpstr>SUMMER OLYMPIC GAMES</vt:lpstr>
      <vt:lpstr>SUMMER OLYMPIC GAMES</vt:lpstr>
      <vt:lpstr>SUMMER OLYMPIC GAMES</vt:lpstr>
      <vt:lpstr>SUMMER OLYMPIC GAMES</vt:lpstr>
      <vt:lpstr>SUMMER OLYMPIC GAMES</vt:lpstr>
      <vt:lpstr>SUMMER OLYMPIC GAMES</vt:lpstr>
      <vt:lpstr>SUMMER OLYMPIC GAMES</vt:lpstr>
      <vt:lpstr>SUMMER OLYMPIC GAMES</vt:lpstr>
      <vt:lpstr>SUMMER OLYMPIC GAMES</vt:lpstr>
      <vt:lpstr>SUMMER OLYMPIC GAMES</vt:lpstr>
      <vt:lpstr>SUMMER OLYMPIC GAMES</vt:lpstr>
      <vt:lpstr>Diapozitiv 23</vt:lpstr>
      <vt:lpstr>Diapozitiv 24</vt:lpstr>
      <vt:lpstr>Diapozitiv 25</vt:lpstr>
      <vt:lpstr>Diapozitiv 26</vt:lpstr>
      <vt:lpstr>Diapozitiv 27</vt:lpstr>
      <vt:lpstr>Diapozitiv 28</vt:lpstr>
      <vt:lpstr>Diapozitiv 29</vt:lpstr>
      <vt:lpstr>Diapozitiv 30</vt:lpstr>
      <vt:lpstr>Diapozitiv 31</vt:lpstr>
      <vt:lpstr>Diapozitiv 32</vt:lpstr>
      <vt:lpstr>Diapozitiv 33</vt:lpstr>
      <vt:lpstr>Diapozitiv 34</vt:lpstr>
      <vt:lpstr>Diapozitiv 35</vt:lpstr>
      <vt:lpstr>SARA ISAKOVIĆ</vt:lpstr>
      <vt:lpstr>SARA ISAKOVIĆ</vt:lpstr>
      <vt:lpstr>SARA ISAKOVIĆ</vt:lpstr>
      <vt:lpstr>ROBERT KRANJEC</vt:lpstr>
      <vt:lpstr>Diapozitiv 40</vt:lpstr>
      <vt:lpstr>Diapozitiv 41</vt:lpstr>
      <vt:lpstr>PETRA MAJDIČ</vt:lpstr>
      <vt:lpstr>                       PETRA MAJDIČ</vt:lpstr>
      <vt:lpstr>PETRA MAJDIČ</vt:lpstr>
      <vt:lpstr>RAJMOND DEBEVEC</vt:lpstr>
      <vt:lpstr>RAJMOND DEBEVEC</vt:lpstr>
      <vt:lpstr>RAJMOND DEBEVEC</vt:lpstr>
      <vt:lpstr>LUKA ŠPIK and IZTOK ČOP</vt:lpstr>
      <vt:lpstr>LUKA ŠPIK and IZTOK ČOP</vt:lpstr>
      <vt:lpstr>LUKA ŠPIK and IZTOK ČOP</vt:lpstr>
      <vt:lpstr>PRIMOŽ KOZMUS</vt:lpstr>
      <vt:lpstr>PRIMOŽ KOZMUS</vt:lpstr>
      <vt:lpstr>URŠKA ŽOLNIR</vt:lpstr>
      <vt:lpstr>URŠKA ŽOLNIR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Mojca</dc:creator>
  <cp:lastModifiedBy>Uporabnik</cp:lastModifiedBy>
  <cp:revision>106</cp:revision>
  <dcterms:created xsi:type="dcterms:W3CDTF">2012-04-07T19:30:46Z</dcterms:created>
  <dcterms:modified xsi:type="dcterms:W3CDTF">2014-04-12T13:51:54Z</dcterms:modified>
</cp:coreProperties>
</file>